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93" r:id="rId4"/>
    <p:sldId id="268" r:id="rId5"/>
    <p:sldId id="285" r:id="rId6"/>
    <p:sldId id="284" r:id="rId7"/>
    <p:sldId id="259" r:id="rId8"/>
    <p:sldId id="301" r:id="rId9"/>
    <p:sldId id="265" r:id="rId10"/>
    <p:sldId id="271" r:id="rId11"/>
    <p:sldId id="286" r:id="rId12"/>
    <p:sldId id="264" r:id="rId13"/>
    <p:sldId id="288" r:id="rId14"/>
    <p:sldId id="303" r:id="rId15"/>
    <p:sldId id="290" r:id="rId16"/>
    <p:sldId id="297" r:id="rId17"/>
    <p:sldId id="296" r:id="rId18"/>
    <p:sldId id="298" r:id="rId19"/>
    <p:sldId id="304" r:id="rId20"/>
    <p:sldId id="305" r:id="rId21"/>
    <p:sldId id="262" r:id="rId22"/>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CB7483-3593-40AC-AEC6-148EC15EF268}">
          <p14:sldIdLst>
            <p14:sldId id="256"/>
            <p14:sldId id="257"/>
            <p14:sldId id="293"/>
            <p14:sldId id="268"/>
            <p14:sldId id="285"/>
            <p14:sldId id="284"/>
            <p14:sldId id="259"/>
            <p14:sldId id="301"/>
            <p14:sldId id="265"/>
            <p14:sldId id="271"/>
            <p14:sldId id="286"/>
            <p14:sldId id="264"/>
          </p14:sldIdLst>
        </p14:section>
        <p14:section name="Culture" id="{449EEC27-201E-41A2-BA85-8D6278E501B1}">
          <p14:sldIdLst>
            <p14:sldId id="288"/>
            <p14:sldId id="303"/>
            <p14:sldId id="290"/>
            <p14:sldId id="297"/>
          </p14:sldIdLst>
        </p14:section>
        <p14:section name="Outcomes" id="{36277D49-D283-407A-B003-516BFF981ABC}">
          <p14:sldIdLst>
            <p14:sldId id="296"/>
            <p14:sldId id="298"/>
            <p14:sldId id="304"/>
            <p14:sldId id="305"/>
            <p14:sldId id="26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22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23" autoAdjust="0"/>
    <p:restoredTop sz="94660"/>
  </p:normalViewPr>
  <p:slideViewPr>
    <p:cSldViewPr snapToGrid="0">
      <p:cViewPr varScale="1">
        <p:scale>
          <a:sx n="108" d="100"/>
          <a:sy n="108" d="100"/>
        </p:scale>
        <p:origin x="414"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1707255882841934E-2"/>
          <c:y val="0.11271194658978889"/>
          <c:w val="0.92120785285716444"/>
          <c:h val="0.67753636833537489"/>
        </c:manualLayout>
      </c:layout>
      <c:barChart>
        <c:barDir val="col"/>
        <c:grouping val="clustered"/>
        <c:varyColors val="0"/>
        <c:ser>
          <c:idx val="0"/>
          <c:order val="0"/>
          <c:spPr>
            <a:solidFill>
              <a:schemeClr val="accent3"/>
            </a:solidFill>
          </c:spPr>
          <c:invertIfNegative val="0"/>
          <c:dPt>
            <c:idx val="2"/>
            <c:invertIfNegative val="0"/>
            <c:bubble3D val="0"/>
            <c:spPr>
              <a:solidFill>
                <a:schemeClr val="accent1"/>
              </a:solidFill>
              <a:ln>
                <a:solidFill>
                  <a:schemeClr val="accent1"/>
                </a:solidFill>
              </a:ln>
            </c:spPr>
            <c:extLst>
              <c:ext xmlns:c16="http://schemas.microsoft.com/office/drawing/2014/chart" uri="{C3380CC4-5D6E-409C-BE32-E72D297353CC}">
                <c16:uniqueId val="{00000001-3853-4687-B2EB-28913184BEAD}"/>
              </c:ext>
            </c:extLst>
          </c:dPt>
          <c:dPt>
            <c:idx val="6"/>
            <c:invertIfNegative val="0"/>
            <c:bubble3D val="0"/>
            <c:spPr>
              <a:solidFill>
                <a:schemeClr val="accent1"/>
              </a:solidFill>
            </c:spPr>
            <c:extLst>
              <c:ext xmlns:c16="http://schemas.microsoft.com/office/drawing/2014/chart" uri="{C3380CC4-5D6E-409C-BE32-E72D297353CC}">
                <c16:uniqueId val="{00000003-3853-4687-B2EB-28913184BEAD}"/>
              </c:ext>
            </c:extLst>
          </c:dPt>
          <c:dPt>
            <c:idx val="10"/>
            <c:invertIfNegative val="0"/>
            <c:bubble3D val="0"/>
            <c:spPr>
              <a:solidFill>
                <a:schemeClr val="accent1"/>
              </a:solidFill>
            </c:spPr>
            <c:extLst>
              <c:ext xmlns:c16="http://schemas.microsoft.com/office/drawing/2014/chart" uri="{C3380CC4-5D6E-409C-BE32-E72D297353CC}">
                <c16:uniqueId val="{00000005-3853-4687-B2EB-28913184BEAD}"/>
              </c:ext>
            </c:extLst>
          </c:dPt>
          <c:dPt>
            <c:idx val="14"/>
            <c:invertIfNegative val="0"/>
            <c:bubble3D val="0"/>
            <c:spPr>
              <a:solidFill>
                <a:schemeClr val="accent1"/>
              </a:solidFill>
            </c:spPr>
            <c:extLst>
              <c:ext xmlns:c16="http://schemas.microsoft.com/office/drawing/2014/chart" uri="{C3380CC4-5D6E-409C-BE32-E72D297353CC}">
                <c16:uniqueId val="{00000007-3853-4687-B2EB-28913184BEAD}"/>
              </c:ext>
            </c:extLst>
          </c:dPt>
          <c:dPt>
            <c:idx val="18"/>
            <c:invertIfNegative val="0"/>
            <c:bubble3D val="0"/>
            <c:spPr>
              <a:solidFill>
                <a:schemeClr val="accent1"/>
              </a:solidFill>
            </c:spPr>
            <c:extLst>
              <c:ext xmlns:c16="http://schemas.microsoft.com/office/drawing/2014/chart" uri="{C3380CC4-5D6E-409C-BE32-E72D297353CC}">
                <c16:uniqueId val="{00000009-3853-4687-B2EB-28913184BEAD}"/>
              </c:ext>
            </c:extLst>
          </c:dPt>
          <c:dPt>
            <c:idx val="22"/>
            <c:invertIfNegative val="0"/>
            <c:bubble3D val="0"/>
            <c:spPr>
              <a:solidFill>
                <a:schemeClr val="accent1"/>
              </a:solidFill>
            </c:spPr>
            <c:extLst>
              <c:ext xmlns:c16="http://schemas.microsoft.com/office/drawing/2014/chart" uri="{C3380CC4-5D6E-409C-BE32-E72D297353CC}">
                <c16:uniqueId val="{0000000B-3853-4687-B2EB-28913184BEAD}"/>
              </c:ext>
            </c:extLst>
          </c:dPt>
          <c:dPt>
            <c:idx val="26"/>
            <c:invertIfNegative val="0"/>
            <c:bubble3D val="0"/>
            <c:spPr>
              <a:solidFill>
                <a:schemeClr val="accent1"/>
              </a:solidFill>
            </c:spPr>
            <c:extLst>
              <c:ext xmlns:c16="http://schemas.microsoft.com/office/drawing/2014/chart" uri="{C3380CC4-5D6E-409C-BE32-E72D297353CC}">
                <c16:uniqueId val="{0000000D-3853-4687-B2EB-28913184BEAD}"/>
              </c:ext>
            </c:extLst>
          </c:dPt>
          <c:dLbls>
            <c:dLbl>
              <c:idx val="4"/>
              <c:layout>
                <c:manualLayout>
                  <c:x val="-2.6644905365114361E-17"/>
                  <c:y val="-8.96792167356011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853-4687-B2EB-28913184BEAD}"/>
                </c:ext>
              </c:extLst>
            </c:dLbl>
            <c:dLbl>
              <c:idx val="9"/>
              <c:layout>
                <c:manualLayout>
                  <c:x val="0"/>
                  <c:y val="1.195722889808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853-4687-B2EB-28913184BEAD}"/>
                </c:ext>
              </c:extLst>
            </c:dLbl>
            <c:spPr>
              <a:noFill/>
              <a:ln>
                <a:noFill/>
              </a:ln>
              <a:effectLst/>
            </c:spPr>
            <c:txPr>
              <a:bodyPr/>
              <a:lstStyle/>
              <a:p>
                <a:pPr>
                  <a:defRPr sz="900"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Sheet1!$B$1:$AB$1</c:f>
              <c:strCache>
                <c:ptCount val="27"/>
                <c:pt idx="0">
                  <c:v>CSP 
Overall
2014
(n=XXX)</c:v>
                </c:pt>
                <c:pt idx="1">
                  <c:v>CSP 
Overall
2015
(n=327)</c:v>
                </c:pt>
                <c:pt idx="2">
                  <c:v>CSP 
Overall
2016
(n=327)</c:v>
                </c:pt>
                <c:pt idx="4">
                  <c:v>Albuqu-
erque 2014
(n=XXX)</c:v>
                </c:pt>
                <c:pt idx="5">
                  <c:v>Albuqu-
erque 2015
(n=88)</c:v>
                </c:pt>
                <c:pt idx="6">
                  <c:v>Albuqu-
erque 2016
(n=85)</c:v>
                </c:pt>
                <c:pt idx="8">
                  <c:v>Boston 
2014
(n=XX)</c:v>
                </c:pt>
                <c:pt idx="9">
                  <c:v>Boston 
2015
(n=89)</c:v>
                </c:pt>
                <c:pt idx="10">
                  <c:v>Boston 
2016
(n=95)</c:v>
                </c:pt>
                <c:pt idx="12">
                  <c:v>West Haven 2014
(n=XX)</c:v>
                </c:pt>
                <c:pt idx="13">
                  <c:v>West Haven 2015
(n=38)</c:v>
                </c:pt>
                <c:pt idx="14">
                  <c:v>West Haven 2016
(n=38)</c:v>
                </c:pt>
                <c:pt idx="16">
                  <c:v>Perry Point 2014
(n=XX)</c:v>
                </c:pt>
                <c:pt idx="17">
                  <c:v>Perry Point 2015
(n=36)</c:v>
                </c:pt>
                <c:pt idx="18">
                  <c:v>Perry Point 2016
(n=36)</c:v>
                </c:pt>
                <c:pt idx="20">
                  <c:v>Palo Alto 2014
(n=XX)</c:v>
                </c:pt>
                <c:pt idx="21">
                  <c:v>Palo Alto 2015
(n=37)</c:v>
                </c:pt>
                <c:pt idx="22">
                  <c:v>Palo Alto 2016
(n=37)</c:v>
                </c:pt>
                <c:pt idx="24">
                  <c:v>Hines
2014
(n=XX)</c:v>
                </c:pt>
                <c:pt idx="25">
                  <c:v>Hines
2015
(n=36)</c:v>
                </c:pt>
                <c:pt idx="26">
                  <c:v>Hines
2016
(n=36)</c:v>
                </c:pt>
              </c:strCache>
            </c:strRef>
          </c:cat>
          <c:val>
            <c:numRef>
              <c:f>Sheet1!$B$2:$AB$2</c:f>
              <c:numCache>
                <c:formatCode>General</c:formatCode>
                <c:ptCount val="27"/>
                <c:pt idx="0">
                  <c:v>4.04</c:v>
                </c:pt>
                <c:pt idx="1">
                  <c:v>4.1100000000000003</c:v>
                </c:pt>
                <c:pt idx="2">
                  <c:v>4.12</c:v>
                </c:pt>
                <c:pt idx="4">
                  <c:v>4.42</c:v>
                </c:pt>
                <c:pt idx="5">
                  <c:v>4.51</c:v>
                </c:pt>
                <c:pt idx="6" formatCode="0.00">
                  <c:v>4.3</c:v>
                </c:pt>
                <c:pt idx="8" formatCode="#,##0.00">
                  <c:v>4.05</c:v>
                </c:pt>
                <c:pt idx="9" formatCode="#,##0.00">
                  <c:v>4.16</c:v>
                </c:pt>
                <c:pt idx="10" formatCode="#,##0.00">
                  <c:v>4.18</c:v>
                </c:pt>
                <c:pt idx="12" formatCode="#,##0.00">
                  <c:v>3.99</c:v>
                </c:pt>
                <c:pt idx="13" formatCode="#,##0.00">
                  <c:v>3.88</c:v>
                </c:pt>
                <c:pt idx="14" formatCode="#,##0.00">
                  <c:v>4.16</c:v>
                </c:pt>
                <c:pt idx="16" formatCode="#,##0.00">
                  <c:v>3.83</c:v>
                </c:pt>
                <c:pt idx="17" formatCode="#,##0.00">
                  <c:v>3.64</c:v>
                </c:pt>
                <c:pt idx="18" formatCode="#,##0.00">
                  <c:v>4.08</c:v>
                </c:pt>
                <c:pt idx="20" formatCode="#,##0.00">
                  <c:v>3.78</c:v>
                </c:pt>
                <c:pt idx="21" formatCode="#,##0.00">
                  <c:v>4.01</c:v>
                </c:pt>
                <c:pt idx="22" formatCode="#,##0.00">
                  <c:v>4</c:v>
                </c:pt>
                <c:pt idx="24" formatCode="#,##0.00">
                  <c:v>3.56</c:v>
                </c:pt>
                <c:pt idx="25" formatCode="#,##0.00">
                  <c:v>3.82</c:v>
                </c:pt>
                <c:pt idx="26" formatCode="#,##0.00">
                  <c:v>3.53</c:v>
                </c:pt>
              </c:numCache>
            </c:numRef>
          </c:val>
          <c:extLst>
            <c:ext xmlns:c16="http://schemas.microsoft.com/office/drawing/2014/chart" uri="{C3380CC4-5D6E-409C-BE32-E72D297353CC}">
              <c16:uniqueId val="{00000010-3853-4687-B2EB-28913184BEAD}"/>
            </c:ext>
          </c:extLst>
        </c:ser>
        <c:dLbls>
          <c:showLegendKey val="0"/>
          <c:showVal val="1"/>
          <c:showCatName val="0"/>
          <c:showSerName val="0"/>
          <c:showPercent val="0"/>
          <c:showBubbleSize val="0"/>
        </c:dLbls>
        <c:gapWidth val="75"/>
        <c:axId val="41303040"/>
        <c:axId val="41333504"/>
      </c:barChart>
      <c:catAx>
        <c:axId val="41303040"/>
        <c:scaling>
          <c:orientation val="minMax"/>
        </c:scaling>
        <c:delete val="1"/>
        <c:axPos val="b"/>
        <c:numFmt formatCode="General" sourceLinked="1"/>
        <c:majorTickMark val="none"/>
        <c:minorTickMark val="none"/>
        <c:tickLblPos val="none"/>
        <c:crossAx val="41333504"/>
        <c:crosses val="autoZero"/>
        <c:auto val="0"/>
        <c:lblAlgn val="ctr"/>
        <c:lblOffset val="100"/>
        <c:tickLblSkip val="1"/>
        <c:tickMarkSkip val="1"/>
        <c:noMultiLvlLbl val="0"/>
      </c:catAx>
      <c:valAx>
        <c:axId val="41333504"/>
        <c:scaling>
          <c:orientation val="minMax"/>
          <c:max val="5"/>
          <c:min val="2"/>
        </c:scaling>
        <c:delete val="0"/>
        <c:axPos val="l"/>
        <c:numFmt formatCode="0.00" sourceLinked="0"/>
        <c:majorTickMark val="none"/>
        <c:minorTickMark val="none"/>
        <c:tickLblPos val="nextTo"/>
        <c:txPr>
          <a:bodyPr rot="0" vert="horz"/>
          <a:lstStyle/>
          <a:p>
            <a:pPr>
              <a:defRPr sz="1200" b="1"/>
            </a:pPr>
            <a:endParaRPr lang="en-US"/>
          </a:p>
        </c:txPr>
        <c:crossAx val="41303040"/>
        <c:crosses val="autoZero"/>
        <c:crossBetween val="between"/>
        <c:majorUnit val="0.5"/>
        <c:minorUnit val="0.1"/>
      </c:valAx>
    </c:plotArea>
    <c:plotVisOnly val="1"/>
    <c:dispBlanksAs val="gap"/>
    <c:showDLblsOverMax val="0"/>
  </c:chart>
  <c:txPr>
    <a:bodyPr/>
    <a:lstStyle/>
    <a:p>
      <a:pPr>
        <a:defRPr sz="1399">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CRPCC</a:t>
            </a:r>
            <a:r>
              <a:rPr lang="en-US" baseline="0" dirty="0"/>
              <a:t> </a:t>
            </a:r>
            <a:r>
              <a:rPr lang="en-US" dirty="0"/>
              <a:t>Engagement Compared to the US Government</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5.2810162401574802E-2"/>
          <c:y val="0.12195711602133885"/>
          <c:w val="0.92687733759842517"/>
          <c:h val="0.76748654235442038"/>
        </c:manualLayout>
      </c:layout>
      <c:barChart>
        <c:barDir val="col"/>
        <c:grouping val="clustered"/>
        <c:varyColors val="0"/>
        <c:ser>
          <c:idx val="0"/>
          <c:order val="0"/>
          <c:tx>
            <c:strRef>
              <c:f>Sheet1!$B$1</c:f>
              <c:strCache>
                <c:ptCount val="1"/>
                <c:pt idx="0">
                  <c:v>2014</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CRPCC</c:v>
                </c:pt>
                <c:pt idx="1">
                  <c:v>US Govt</c:v>
                </c:pt>
              </c:strCache>
            </c:strRef>
          </c:cat>
          <c:val>
            <c:numRef>
              <c:f>Sheet1!$B$2:$B$3</c:f>
              <c:numCache>
                <c:formatCode>General</c:formatCode>
                <c:ptCount val="2"/>
                <c:pt idx="0">
                  <c:v>4.42</c:v>
                </c:pt>
                <c:pt idx="1">
                  <c:v>3.56</c:v>
                </c:pt>
              </c:numCache>
            </c:numRef>
          </c:val>
          <c:extLst>
            <c:ext xmlns:c16="http://schemas.microsoft.com/office/drawing/2014/chart" uri="{C3380CC4-5D6E-409C-BE32-E72D297353CC}">
              <c16:uniqueId val="{00000000-5E02-4A43-8F50-612B777B4F0A}"/>
            </c:ext>
          </c:extLst>
        </c:ser>
        <c:ser>
          <c:idx val="1"/>
          <c:order val="1"/>
          <c:tx>
            <c:strRef>
              <c:f>Sheet1!$C$1</c:f>
              <c:strCache>
                <c:ptCount val="1"/>
                <c:pt idx="0">
                  <c:v>2015</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CRPCC</c:v>
                </c:pt>
                <c:pt idx="1">
                  <c:v>US Govt</c:v>
                </c:pt>
              </c:strCache>
            </c:strRef>
          </c:cat>
          <c:val>
            <c:numRef>
              <c:f>Sheet1!$C$2:$C$3</c:f>
              <c:numCache>
                <c:formatCode>General</c:formatCode>
                <c:ptCount val="2"/>
                <c:pt idx="0">
                  <c:v>4.51</c:v>
                </c:pt>
                <c:pt idx="1">
                  <c:v>3.82</c:v>
                </c:pt>
              </c:numCache>
            </c:numRef>
          </c:val>
          <c:extLst>
            <c:ext xmlns:c16="http://schemas.microsoft.com/office/drawing/2014/chart" uri="{C3380CC4-5D6E-409C-BE32-E72D297353CC}">
              <c16:uniqueId val="{00000001-5E02-4A43-8F50-612B777B4F0A}"/>
            </c:ext>
          </c:extLst>
        </c:ser>
        <c:ser>
          <c:idx val="2"/>
          <c:order val="2"/>
          <c:tx>
            <c:strRef>
              <c:f>Sheet1!$D$1</c:f>
              <c:strCache>
                <c:ptCount val="1"/>
                <c:pt idx="0">
                  <c:v>2016</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Sheet1!$A$2:$A$3</c:f>
              <c:strCache>
                <c:ptCount val="2"/>
                <c:pt idx="0">
                  <c:v>CRPCC</c:v>
                </c:pt>
                <c:pt idx="1">
                  <c:v>US Govt</c:v>
                </c:pt>
              </c:strCache>
            </c:strRef>
          </c:cat>
          <c:val>
            <c:numRef>
              <c:f>Sheet1!$D$2:$D$3</c:f>
              <c:numCache>
                <c:formatCode>General</c:formatCode>
                <c:ptCount val="2"/>
                <c:pt idx="0">
                  <c:v>4.3</c:v>
                </c:pt>
                <c:pt idx="1">
                  <c:v>3.53</c:v>
                </c:pt>
              </c:numCache>
            </c:numRef>
          </c:val>
          <c:extLst>
            <c:ext xmlns:c16="http://schemas.microsoft.com/office/drawing/2014/chart" uri="{C3380CC4-5D6E-409C-BE32-E72D297353CC}">
              <c16:uniqueId val="{00000002-5E02-4A43-8F50-612B777B4F0A}"/>
            </c:ext>
          </c:extLst>
        </c:ser>
        <c:dLbls>
          <c:showLegendKey val="0"/>
          <c:showVal val="0"/>
          <c:showCatName val="0"/>
          <c:showSerName val="0"/>
          <c:showPercent val="0"/>
          <c:showBubbleSize val="0"/>
        </c:dLbls>
        <c:gapWidth val="100"/>
        <c:overlap val="-24"/>
        <c:axId val="661712432"/>
        <c:axId val="661716696"/>
      </c:barChart>
      <c:catAx>
        <c:axId val="661712432"/>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716696"/>
        <c:crosses val="autoZero"/>
        <c:auto val="1"/>
        <c:lblAlgn val="ctr"/>
        <c:lblOffset val="100"/>
        <c:noMultiLvlLbl val="0"/>
      </c:catAx>
      <c:valAx>
        <c:axId val="661716696"/>
        <c:scaling>
          <c:orientation val="minMax"/>
          <c:max val="5"/>
          <c:min val="2.5"/>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661712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D7759E-C32B-477E-A83B-E996EF572E00}" type="doc">
      <dgm:prSet loTypeId="urn:microsoft.com/office/officeart/2008/layout/LinedList" loCatId="list" qsTypeId="urn:microsoft.com/office/officeart/2005/8/quickstyle/simple4" qsCatId="simple" csTypeId="urn:microsoft.com/office/officeart/2005/8/colors/accent6_3" csCatId="accent6" phldr="1"/>
      <dgm:spPr/>
      <dgm:t>
        <a:bodyPr/>
        <a:lstStyle/>
        <a:p>
          <a:endParaRPr lang="en-US"/>
        </a:p>
      </dgm:t>
    </dgm:pt>
    <dgm:pt modelId="{ED23D40A-4D4C-4FDE-8871-7F69D646BEF1}">
      <dgm:prSet/>
      <dgm:spPr/>
      <dgm:t>
        <a:bodyPr/>
        <a:lstStyle/>
        <a:p>
          <a:r>
            <a:rPr lang="en-US" dirty="0"/>
            <a:t>Mission, Vision, Values</a:t>
          </a:r>
        </a:p>
      </dgm:t>
    </dgm:pt>
    <dgm:pt modelId="{5211EA54-BEED-4472-97A7-02A3ABA30F14}" type="parTrans" cxnId="{1875B750-B9A4-48F2-9FAD-B70D2E15CCE5}">
      <dgm:prSet/>
      <dgm:spPr/>
      <dgm:t>
        <a:bodyPr/>
        <a:lstStyle/>
        <a:p>
          <a:endParaRPr lang="en-US"/>
        </a:p>
      </dgm:t>
    </dgm:pt>
    <dgm:pt modelId="{FBD3CCEF-DA52-483C-9093-22D48A6865F9}" type="sibTrans" cxnId="{1875B750-B9A4-48F2-9FAD-B70D2E15CCE5}">
      <dgm:prSet/>
      <dgm:spPr/>
      <dgm:t>
        <a:bodyPr/>
        <a:lstStyle/>
        <a:p>
          <a:endParaRPr lang="en-US"/>
        </a:p>
      </dgm:t>
    </dgm:pt>
    <dgm:pt modelId="{E465AC0A-BD03-4C25-9CC6-5F6172CD89AB}">
      <dgm:prSet/>
      <dgm:spPr/>
      <dgm:t>
        <a:bodyPr/>
        <a:lstStyle/>
        <a:p>
          <a:r>
            <a:rPr lang="en-US" dirty="0"/>
            <a:t>Context of the Organization </a:t>
          </a:r>
        </a:p>
      </dgm:t>
    </dgm:pt>
    <dgm:pt modelId="{9BAB94A7-17C5-4F9D-977A-F77FDB6C8F99}" type="parTrans" cxnId="{7A01C079-1A09-4D92-BC74-2BCE8130FFF9}">
      <dgm:prSet/>
      <dgm:spPr/>
      <dgm:t>
        <a:bodyPr/>
        <a:lstStyle/>
        <a:p>
          <a:endParaRPr lang="en-US"/>
        </a:p>
      </dgm:t>
    </dgm:pt>
    <dgm:pt modelId="{A51CB1A7-3B20-429E-8344-D1B023B1437D}" type="sibTrans" cxnId="{7A01C079-1A09-4D92-BC74-2BCE8130FFF9}">
      <dgm:prSet/>
      <dgm:spPr/>
      <dgm:t>
        <a:bodyPr/>
        <a:lstStyle/>
        <a:p>
          <a:endParaRPr lang="en-US"/>
        </a:p>
      </dgm:t>
    </dgm:pt>
    <dgm:pt modelId="{7AF04E37-D10D-4FC3-ADD4-726EBBCB8FA1}">
      <dgm:prSet/>
      <dgm:spPr/>
      <dgm:t>
        <a:bodyPr/>
        <a:lstStyle/>
        <a:p>
          <a:r>
            <a:rPr lang="en-US" dirty="0"/>
            <a:t>Structure</a:t>
          </a:r>
        </a:p>
      </dgm:t>
    </dgm:pt>
    <dgm:pt modelId="{562C73F3-F415-4DAB-B918-1D693093E3F2}" type="parTrans" cxnId="{EDBF838F-E1C4-4E9E-95B3-AD55392315CA}">
      <dgm:prSet/>
      <dgm:spPr/>
      <dgm:t>
        <a:bodyPr/>
        <a:lstStyle/>
        <a:p>
          <a:endParaRPr lang="en-US"/>
        </a:p>
      </dgm:t>
    </dgm:pt>
    <dgm:pt modelId="{510EA464-23AE-47F3-A836-8280AD0148E6}" type="sibTrans" cxnId="{EDBF838F-E1C4-4E9E-95B3-AD55392315CA}">
      <dgm:prSet/>
      <dgm:spPr/>
      <dgm:t>
        <a:bodyPr/>
        <a:lstStyle/>
        <a:p>
          <a:endParaRPr lang="en-US"/>
        </a:p>
      </dgm:t>
    </dgm:pt>
    <dgm:pt modelId="{3C3ABA24-EB54-47F5-962E-117049A112BA}">
      <dgm:prSet/>
      <dgm:spPr/>
      <dgm:t>
        <a:bodyPr/>
        <a:lstStyle/>
        <a:p>
          <a:r>
            <a:rPr lang="en-US" dirty="0"/>
            <a:t>Culture of Quality</a:t>
          </a:r>
        </a:p>
      </dgm:t>
    </dgm:pt>
    <dgm:pt modelId="{64EF09AF-FC57-4FFB-87A9-9E30569EAF55}" type="parTrans" cxnId="{0913C0A4-BC82-4FE6-8AAA-4AA5449BE2AB}">
      <dgm:prSet/>
      <dgm:spPr/>
      <dgm:t>
        <a:bodyPr/>
        <a:lstStyle/>
        <a:p>
          <a:endParaRPr lang="en-US"/>
        </a:p>
      </dgm:t>
    </dgm:pt>
    <dgm:pt modelId="{7A4B92C5-EDB6-4F84-81B3-BB322CF35A3C}" type="sibTrans" cxnId="{0913C0A4-BC82-4FE6-8AAA-4AA5449BE2AB}">
      <dgm:prSet/>
      <dgm:spPr/>
      <dgm:t>
        <a:bodyPr/>
        <a:lstStyle/>
        <a:p>
          <a:endParaRPr lang="en-US"/>
        </a:p>
      </dgm:t>
    </dgm:pt>
    <dgm:pt modelId="{A7FDCE44-C164-4627-8005-77B5C0EA0DBD}">
      <dgm:prSet/>
      <dgm:spPr/>
      <dgm:t>
        <a:bodyPr/>
        <a:lstStyle/>
        <a:p>
          <a:r>
            <a:rPr lang="en-US" dirty="0"/>
            <a:t>Outcomes</a:t>
          </a:r>
        </a:p>
      </dgm:t>
    </dgm:pt>
    <dgm:pt modelId="{D491CB55-0915-4279-B43E-7E88E2F81245}" type="parTrans" cxnId="{05ADEC73-E579-43B9-B729-8522D1145424}">
      <dgm:prSet/>
      <dgm:spPr/>
      <dgm:t>
        <a:bodyPr/>
        <a:lstStyle/>
        <a:p>
          <a:endParaRPr lang="en-US"/>
        </a:p>
      </dgm:t>
    </dgm:pt>
    <dgm:pt modelId="{6CC53E2C-73B7-4CB2-AEE6-FDE769A9D6F5}" type="sibTrans" cxnId="{05ADEC73-E579-43B9-B729-8522D1145424}">
      <dgm:prSet/>
      <dgm:spPr/>
      <dgm:t>
        <a:bodyPr/>
        <a:lstStyle/>
        <a:p>
          <a:endParaRPr lang="en-US"/>
        </a:p>
      </dgm:t>
    </dgm:pt>
    <dgm:pt modelId="{EB241D3C-9F86-4D5F-B361-0B11290B432F}">
      <dgm:prSet/>
      <dgm:spPr/>
      <dgm:t>
        <a:bodyPr/>
        <a:lstStyle/>
        <a:p>
          <a:r>
            <a:rPr lang="en-US" dirty="0"/>
            <a:t>Questions</a:t>
          </a:r>
        </a:p>
      </dgm:t>
    </dgm:pt>
    <dgm:pt modelId="{66ED5E69-C2B7-41E6-B3E2-A5EFCD49278C}" type="parTrans" cxnId="{A0A76167-E196-4E4B-A5A5-A1130AE634D8}">
      <dgm:prSet/>
      <dgm:spPr/>
      <dgm:t>
        <a:bodyPr/>
        <a:lstStyle/>
        <a:p>
          <a:endParaRPr lang="en-US"/>
        </a:p>
      </dgm:t>
    </dgm:pt>
    <dgm:pt modelId="{B0DE85BD-AD89-430B-BD58-A620E35FD920}" type="sibTrans" cxnId="{A0A76167-E196-4E4B-A5A5-A1130AE634D8}">
      <dgm:prSet/>
      <dgm:spPr/>
      <dgm:t>
        <a:bodyPr/>
        <a:lstStyle/>
        <a:p>
          <a:endParaRPr lang="en-US"/>
        </a:p>
      </dgm:t>
    </dgm:pt>
    <dgm:pt modelId="{80A92C6B-BB44-4A27-8F30-B05F6B8159C3}">
      <dgm:prSet/>
      <dgm:spPr/>
      <dgm:t>
        <a:bodyPr/>
        <a:lstStyle/>
        <a:p>
          <a:endParaRPr lang="en-US" dirty="0"/>
        </a:p>
      </dgm:t>
    </dgm:pt>
    <dgm:pt modelId="{ACABB929-FC0B-4B57-B527-D32B3FED8772}" type="parTrans" cxnId="{D15D7D60-25CF-45CC-A9B8-CF329A161153}">
      <dgm:prSet/>
      <dgm:spPr/>
      <dgm:t>
        <a:bodyPr/>
        <a:lstStyle/>
        <a:p>
          <a:endParaRPr lang="en-US"/>
        </a:p>
      </dgm:t>
    </dgm:pt>
    <dgm:pt modelId="{4D87C078-F68D-4D82-B9D8-6BB3B568B242}" type="sibTrans" cxnId="{D15D7D60-25CF-45CC-A9B8-CF329A161153}">
      <dgm:prSet/>
      <dgm:spPr/>
      <dgm:t>
        <a:bodyPr/>
        <a:lstStyle/>
        <a:p>
          <a:endParaRPr lang="en-US"/>
        </a:p>
      </dgm:t>
    </dgm:pt>
    <dgm:pt modelId="{42C4B5A3-C042-4AAC-8CD6-D5562730B557}" type="pres">
      <dgm:prSet presAssocID="{BED7759E-C32B-477E-A83B-E996EF572E00}" presName="vert0" presStyleCnt="0">
        <dgm:presLayoutVars>
          <dgm:dir/>
          <dgm:animOne val="branch"/>
          <dgm:animLvl val="lvl"/>
        </dgm:presLayoutVars>
      </dgm:prSet>
      <dgm:spPr/>
    </dgm:pt>
    <dgm:pt modelId="{EA828328-D75B-4C46-8F2D-9E7B42CD5ED9}" type="pres">
      <dgm:prSet presAssocID="{ED23D40A-4D4C-4FDE-8871-7F69D646BEF1}" presName="thickLine" presStyleLbl="alignNode1" presStyleIdx="0" presStyleCnt="7"/>
      <dgm:spPr/>
    </dgm:pt>
    <dgm:pt modelId="{8257A472-BA08-47FE-A234-0F4EFA90223E}" type="pres">
      <dgm:prSet presAssocID="{ED23D40A-4D4C-4FDE-8871-7F69D646BEF1}" presName="horz1" presStyleCnt="0"/>
      <dgm:spPr/>
    </dgm:pt>
    <dgm:pt modelId="{C8923E6C-B855-4EE8-A6B7-A7AA21C0D7EC}" type="pres">
      <dgm:prSet presAssocID="{ED23D40A-4D4C-4FDE-8871-7F69D646BEF1}" presName="tx1" presStyleLbl="revTx" presStyleIdx="0" presStyleCnt="7"/>
      <dgm:spPr/>
    </dgm:pt>
    <dgm:pt modelId="{6D0DA871-9D53-490E-B22E-A545CD83E096}" type="pres">
      <dgm:prSet presAssocID="{ED23D40A-4D4C-4FDE-8871-7F69D646BEF1}" presName="vert1" presStyleCnt="0"/>
      <dgm:spPr/>
    </dgm:pt>
    <dgm:pt modelId="{95173EAA-33CB-4F69-9F9A-85B23A822DD3}" type="pres">
      <dgm:prSet presAssocID="{E465AC0A-BD03-4C25-9CC6-5F6172CD89AB}" presName="thickLine" presStyleLbl="alignNode1" presStyleIdx="1" presStyleCnt="7"/>
      <dgm:spPr/>
    </dgm:pt>
    <dgm:pt modelId="{5617317D-C1CA-488F-BFF1-5B9F88168435}" type="pres">
      <dgm:prSet presAssocID="{E465AC0A-BD03-4C25-9CC6-5F6172CD89AB}" presName="horz1" presStyleCnt="0"/>
      <dgm:spPr/>
    </dgm:pt>
    <dgm:pt modelId="{9F175A21-1E4F-4B21-A97F-F10C3B425441}" type="pres">
      <dgm:prSet presAssocID="{E465AC0A-BD03-4C25-9CC6-5F6172CD89AB}" presName="tx1" presStyleLbl="revTx" presStyleIdx="1" presStyleCnt="7"/>
      <dgm:spPr/>
    </dgm:pt>
    <dgm:pt modelId="{43899434-2409-4574-9CF4-DA55EF0638C0}" type="pres">
      <dgm:prSet presAssocID="{E465AC0A-BD03-4C25-9CC6-5F6172CD89AB}" presName="vert1" presStyleCnt="0"/>
      <dgm:spPr/>
    </dgm:pt>
    <dgm:pt modelId="{74EF4F7E-C217-4415-A612-98CE3579CFBA}" type="pres">
      <dgm:prSet presAssocID="{7AF04E37-D10D-4FC3-ADD4-726EBBCB8FA1}" presName="thickLine" presStyleLbl="alignNode1" presStyleIdx="2" presStyleCnt="7"/>
      <dgm:spPr/>
    </dgm:pt>
    <dgm:pt modelId="{03080DB6-416B-438B-BB38-DC3C9ECA90A9}" type="pres">
      <dgm:prSet presAssocID="{7AF04E37-D10D-4FC3-ADD4-726EBBCB8FA1}" presName="horz1" presStyleCnt="0"/>
      <dgm:spPr/>
    </dgm:pt>
    <dgm:pt modelId="{F83CD493-7B3D-483C-A804-349508003EAA}" type="pres">
      <dgm:prSet presAssocID="{7AF04E37-D10D-4FC3-ADD4-726EBBCB8FA1}" presName="tx1" presStyleLbl="revTx" presStyleIdx="2" presStyleCnt="7"/>
      <dgm:spPr/>
    </dgm:pt>
    <dgm:pt modelId="{0A0E77AE-D015-4965-92C3-1088D547E814}" type="pres">
      <dgm:prSet presAssocID="{7AF04E37-D10D-4FC3-ADD4-726EBBCB8FA1}" presName="vert1" presStyleCnt="0"/>
      <dgm:spPr/>
    </dgm:pt>
    <dgm:pt modelId="{CFEFC088-13C8-4A86-B389-6CC9715C2670}" type="pres">
      <dgm:prSet presAssocID="{3C3ABA24-EB54-47F5-962E-117049A112BA}" presName="thickLine" presStyleLbl="alignNode1" presStyleIdx="3" presStyleCnt="7"/>
      <dgm:spPr/>
    </dgm:pt>
    <dgm:pt modelId="{8CFA5336-836E-4A42-9230-BC9D3DAEE2E4}" type="pres">
      <dgm:prSet presAssocID="{3C3ABA24-EB54-47F5-962E-117049A112BA}" presName="horz1" presStyleCnt="0"/>
      <dgm:spPr/>
    </dgm:pt>
    <dgm:pt modelId="{9022413F-197F-4A66-A30C-1C6E9506B621}" type="pres">
      <dgm:prSet presAssocID="{3C3ABA24-EB54-47F5-962E-117049A112BA}" presName="tx1" presStyleLbl="revTx" presStyleIdx="3" presStyleCnt="7"/>
      <dgm:spPr/>
    </dgm:pt>
    <dgm:pt modelId="{F54B6DBC-9A3E-4818-8E23-86CC3C11D3D2}" type="pres">
      <dgm:prSet presAssocID="{3C3ABA24-EB54-47F5-962E-117049A112BA}" presName="vert1" presStyleCnt="0"/>
      <dgm:spPr/>
    </dgm:pt>
    <dgm:pt modelId="{A9321D79-1FEC-428C-BB72-D4B4EEECC010}" type="pres">
      <dgm:prSet presAssocID="{A7FDCE44-C164-4627-8005-77B5C0EA0DBD}" presName="thickLine" presStyleLbl="alignNode1" presStyleIdx="4" presStyleCnt="7"/>
      <dgm:spPr/>
    </dgm:pt>
    <dgm:pt modelId="{638C6C00-867B-4CBD-A869-28A5CA13B571}" type="pres">
      <dgm:prSet presAssocID="{A7FDCE44-C164-4627-8005-77B5C0EA0DBD}" presName="horz1" presStyleCnt="0"/>
      <dgm:spPr/>
    </dgm:pt>
    <dgm:pt modelId="{7B58A7E8-62ED-449D-8C63-6D80DBDBEFC3}" type="pres">
      <dgm:prSet presAssocID="{A7FDCE44-C164-4627-8005-77B5C0EA0DBD}" presName="tx1" presStyleLbl="revTx" presStyleIdx="4" presStyleCnt="7"/>
      <dgm:spPr/>
    </dgm:pt>
    <dgm:pt modelId="{77D52703-FF25-4063-907A-E8DD5076466B}" type="pres">
      <dgm:prSet presAssocID="{A7FDCE44-C164-4627-8005-77B5C0EA0DBD}" presName="vert1" presStyleCnt="0"/>
      <dgm:spPr/>
    </dgm:pt>
    <dgm:pt modelId="{2AD1FC31-83D2-4760-BE5B-510224700B3C}" type="pres">
      <dgm:prSet presAssocID="{EB241D3C-9F86-4D5F-B361-0B11290B432F}" presName="thickLine" presStyleLbl="alignNode1" presStyleIdx="5" presStyleCnt="7"/>
      <dgm:spPr/>
    </dgm:pt>
    <dgm:pt modelId="{E4D199D8-DEE1-46BA-BBF8-D0FB5F85B0F8}" type="pres">
      <dgm:prSet presAssocID="{EB241D3C-9F86-4D5F-B361-0B11290B432F}" presName="horz1" presStyleCnt="0"/>
      <dgm:spPr/>
    </dgm:pt>
    <dgm:pt modelId="{29C9C7CA-1625-4BC4-8D60-BEBF215CEC24}" type="pres">
      <dgm:prSet presAssocID="{EB241D3C-9F86-4D5F-B361-0B11290B432F}" presName="tx1" presStyleLbl="revTx" presStyleIdx="5" presStyleCnt="7"/>
      <dgm:spPr/>
    </dgm:pt>
    <dgm:pt modelId="{2F279B39-A947-413B-87BC-49C14FB9E193}" type="pres">
      <dgm:prSet presAssocID="{EB241D3C-9F86-4D5F-B361-0B11290B432F}" presName="vert1" presStyleCnt="0"/>
      <dgm:spPr/>
    </dgm:pt>
    <dgm:pt modelId="{A5A0BCFA-2310-4010-AB76-AF5EB9093541}" type="pres">
      <dgm:prSet presAssocID="{80A92C6B-BB44-4A27-8F30-B05F6B8159C3}" presName="thickLine" presStyleLbl="alignNode1" presStyleIdx="6" presStyleCnt="7" custFlipVert="1" custSzY="45720"/>
      <dgm:spPr/>
    </dgm:pt>
    <dgm:pt modelId="{3F243F97-A396-4D02-B297-19B3ADCA5CBC}" type="pres">
      <dgm:prSet presAssocID="{80A92C6B-BB44-4A27-8F30-B05F6B8159C3}" presName="horz1" presStyleCnt="0"/>
      <dgm:spPr/>
    </dgm:pt>
    <dgm:pt modelId="{B075F929-B8D2-4955-834A-C792CBDEABC0}" type="pres">
      <dgm:prSet presAssocID="{80A92C6B-BB44-4A27-8F30-B05F6B8159C3}" presName="tx1" presStyleLbl="revTx" presStyleIdx="6" presStyleCnt="7"/>
      <dgm:spPr/>
    </dgm:pt>
    <dgm:pt modelId="{2D0B04A6-627F-4C7C-8F57-4C08D39A2554}" type="pres">
      <dgm:prSet presAssocID="{80A92C6B-BB44-4A27-8F30-B05F6B8159C3}" presName="vert1" presStyleCnt="0"/>
      <dgm:spPr/>
    </dgm:pt>
  </dgm:ptLst>
  <dgm:cxnLst>
    <dgm:cxn modelId="{08F7A12C-6D5D-4C14-9CC0-47C728AEE68F}" type="presOf" srcId="{A7FDCE44-C164-4627-8005-77B5C0EA0DBD}" destId="{7B58A7E8-62ED-449D-8C63-6D80DBDBEFC3}" srcOrd="0" destOrd="0" presId="urn:microsoft.com/office/officeart/2008/layout/LinedList"/>
    <dgm:cxn modelId="{9967CF2D-2195-42CF-9C99-5FE26201500B}" type="presOf" srcId="{BED7759E-C32B-477E-A83B-E996EF572E00}" destId="{42C4B5A3-C042-4AAC-8CD6-D5562730B557}" srcOrd="0" destOrd="0" presId="urn:microsoft.com/office/officeart/2008/layout/LinedList"/>
    <dgm:cxn modelId="{D15D7D60-25CF-45CC-A9B8-CF329A161153}" srcId="{BED7759E-C32B-477E-A83B-E996EF572E00}" destId="{80A92C6B-BB44-4A27-8F30-B05F6B8159C3}" srcOrd="6" destOrd="0" parTransId="{ACABB929-FC0B-4B57-B527-D32B3FED8772}" sibTransId="{4D87C078-F68D-4D82-B9D8-6BB3B568B242}"/>
    <dgm:cxn modelId="{A0A76167-E196-4E4B-A5A5-A1130AE634D8}" srcId="{BED7759E-C32B-477E-A83B-E996EF572E00}" destId="{EB241D3C-9F86-4D5F-B361-0B11290B432F}" srcOrd="5" destOrd="0" parTransId="{66ED5E69-C2B7-41E6-B3E2-A5EFCD49278C}" sibTransId="{B0DE85BD-AD89-430B-BD58-A620E35FD920}"/>
    <dgm:cxn modelId="{25C3234C-4091-48B9-8626-67426CBED227}" type="presOf" srcId="{E465AC0A-BD03-4C25-9CC6-5F6172CD89AB}" destId="{9F175A21-1E4F-4B21-A97F-F10C3B425441}" srcOrd="0" destOrd="0" presId="urn:microsoft.com/office/officeart/2008/layout/LinedList"/>
    <dgm:cxn modelId="{1875B750-B9A4-48F2-9FAD-B70D2E15CCE5}" srcId="{BED7759E-C32B-477E-A83B-E996EF572E00}" destId="{ED23D40A-4D4C-4FDE-8871-7F69D646BEF1}" srcOrd="0" destOrd="0" parTransId="{5211EA54-BEED-4472-97A7-02A3ABA30F14}" sibTransId="{FBD3CCEF-DA52-483C-9093-22D48A6865F9}"/>
    <dgm:cxn modelId="{05ADEC73-E579-43B9-B729-8522D1145424}" srcId="{BED7759E-C32B-477E-A83B-E996EF572E00}" destId="{A7FDCE44-C164-4627-8005-77B5C0EA0DBD}" srcOrd="4" destOrd="0" parTransId="{D491CB55-0915-4279-B43E-7E88E2F81245}" sibTransId="{6CC53E2C-73B7-4CB2-AEE6-FDE769A9D6F5}"/>
    <dgm:cxn modelId="{7A01C079-1A09-4D92-BC74-2BCE8130FFF9}" srcId="{BED7759E-C32B-477E-A83B-E996EF572E00}" destId="{E465AC0A-BD03-4C25-9CC6-5F6172CD89AB}" srcOrd="1" destOrd="0" parTransId="{9BAB94A7-17C5-4F9D-977A-F77FDB6C8F99}" sibTransId="{A51CB1A7-3B20-429E-8344-D1B023B1437D}"/>
    <dgm:cxn modelId="{EDBF838F-E1C4-4E9E-95B3-AD55392315CA}" srcId="{BED7759E-C32B-477E-A83B-E996EF572E00}" destId="{7AF04E37-D10D-4FC3-ADD4-726EBBCB8FA1}" srcOrd="2" destOrd="0" parTransId="{562C73F3-F415-4DAB-B918-1D693093E3F2}" sibTransId="{510EA464-23AE-47F3-A836-8280AD0148E6}"/>
    <dgm:cxn modelId="{183A70A1-C50A-4B93-947D-03EE3C9E933D}" type="presOf" srcId="{EB241D3C-9F86-4D5F-B361-0B11290B432F}" destId="{29C9C7CA-1625-4BC4-8D60-BEBF215CEC24}" srcOrd="0" destOrd="0" presId="urn:microsoft.com/office/officeart/2008/layout/LinedList"/>
    <dgm:cxn modelId="{0913C0A4-BC82-4FE6-8AAA-4AA5449BE2AB}" srcId="{BED7759E-C32B-477E-A83B-E996EF572E00}" destId="{3C3ABA24-EB54-47F5-962E-117049A112BA}" srcOrd="3" destOrd="0" parTransId="{64EF09AF-FC57-4FFB-87A9-9E30569EAF55}" sibTransId="{7A4B92C5-EDB6-4F84-81B3-BB322CF35A3C}"/>
    <dgm:cxn modelId="{05BDD7B4-E29A-49E4-BAAE-1D6D2BC4A164}" type="presOf" srcId="{3C3ABA24-EB54-47F5-962E-117049A112BA}" destId="{9022413F-197F-4A66-A30C-1C6E9506B621}" srcOrd="0" destOrd="0" presId="urn:microsoft.com/office/officeart/2008/layout/LinedList"/>
    <dgm:cxn modelId="{42B7F2E2-B983-4CDD-B968-D0F938DF524C}" type="presOf" srcId="{7AF04E37-D10D-4FC3-ADD4-726EBBCB8FA1}" destId="{F83CD493-7B3D-483C-A804-349508003EAA}" srcOrd="0" destOrd="0" presId="urn:microsoft.com/office/officeart/2008/layout/LinedList"/>
    <dgm:cxn modelId="{A0DD59EA-1E18-4FDF-A693-D725F44EE2A4}" type="presOf" srcId="{ED23D40A-4D4C-4FDE-8871-7F69D646BEF1}" destId="{C8923E6C-B855-4EE8-A6B7-A7AA21C0D7EC}" srcOrd="0" destOrd="0" presId="urn:microsoft.com/office/officeart/2008/layout/LinedList"/>
    <dgm:cxn modelId="{BF4355FD-649B-4F55-A242-B77A00287353}" type="presOf" srcId="{80A92C6B-BB44-4A27-8F30-B05F6B8159C3}" destId="{B075F929-B8D2-4955-834A-C792CBDEABC0}" srcOrd="0" destOrd="0" presId="urn:microsoft.com/office/officeart/2008/layout/LinedList"/>
    <dgm:cxn modelId="{2B979477-3154-4FAE-9176-33E1D4AABFAA}" type="presParOf" srcId="{42C4B5A3-C042-4AAC-8CD6-D5562730B557}" destId="{EA828328-D75B-4C46-8F2D-9E7B42CD5ED9}" srcOrd="0" destOrd="0" presId="urn:microsoft.com/office/officeart/2008/layout/LinedList"/>
    <dgm:cxn modelId="{D2957A60-7428-4F76-B689-F25CDD38A497}" type="presParOf" srcId="{42C4B5A3-C042-4AAC-8CD6-D5562730B557}" destId="{8257A472-BA08-47FE-A234-0F4EFA90223E}" srcOrd="1" destOrd="0" presId="urn:microsoft.com/office/officeart/2008/layout/LinedList"/>
    <dgm:cxn modelId="{38870ACC-6FE2-435F-98C8-279F849BD163}" type="presParOf" srcId="{8257A472-BA08-47FE-A234-0F4EFA90223E}" destId="{C8923E6C-B855-4EE8-A6B7-A7AA21C0D7EC}" srcOrd="0" destOrd="0" presId="urn:microsoft.com/office/officeart/2008/layout/LinedList"/>
    <dgm:cxn modelId="{947F501F-B980-4B35-8C48-9AC0ECBF29AF}" type="presParOf" srcId="{8257A472-BA08-47FE-A234-0F4EFA90223E}" destId="{6D0DA871-9D53-490E-B22E-A545CD83E096}" srcOrd="1" destOrd="0" presId="urn:microsoft.com/office/officeart/2008/layout/LinedList"/>
    <dgm:cxn modelId="{E364FAC4-B395-478B-B591-0BF26B52D14B}" type="presParOf" srcId="{42C4B5A3-C042-4AAC-8CD6-D5562730B557}" destId="{95173EAA-33CB-4F69-9F9A-85B23A822DD3}" srcOrd="2" destOrd="0" presId="urn:microsoft.com/office/officeart/2008/layout/LinedList"/>
    <dgm:cxn modelId="{AF2B4863-4A59-4CE9-B8B2-DD80FB578453}" type="presParOf" srcId="{42C4B5A3-C042-4AAC-8CD6-D5562730B557}" destId="{5617317D-C1CA-488F-BFF1-5B9F88168435}" srcOrd="3" destOrd="0" presId="urn:microsoft.com/office/officeart/2008/layout/LinedList"/>
    <dgm:cxn modelId="{5EDE8182-50BD-4860-A426-BC092B74B7EA}" type="presParOf" srcId="{5617317D-C1CA-488F-BFF1-5B9F88168435}" destId="{9F175A21-1E4F-4B21-A97F-F10C3B425441}" srcOrd="0" destOrd="0" presId="urn:microsoft.com/office/officeart/2008/layout/LinedList"/>
    <dgm:cxn modelId="{F0F2D439-E535-4B23-A58D-5357B741591E}" type="presParOf" srcId="{5617317D-C1CA-488F-BFF1-5B9F88168435}" destId="{43899434-2409-4574-9CF4-DA55EF0638C0}" srcOrd="1" destOrd="0" presId="urn:microsoft.com/office/officeart/2008/layout/LinedList"/>
    <dgm:cxn modelId="{E98FA6B5-233F-463F-A13D-F966C8497144}" type="presParOf" srcId="{42C4B5A3-C042-4AAC-8CD6-D5562730B557}" destId="{74EF4F7E-C217-4415-A612-98CE3579CFBA}" srcOrd="4" destOrd="0" presId="urn:microsoft.com/office/officeart/2008/layout/LinedList"/>
    <dgm:cxn modelId="{E7737D89-9B2D-40CB-B738-24BA3BB3F193}" type="presParOf" srcId="{42C4B5A3-C042-4AAC-8CD6-D5562730B557}" destId="{03080DB6-416B-438B-BB38-DC3C9ECA90A9}" srcOrd="5" destOrd="0" presId="urn:microsoft.com/office/officeart/2008/layout/LinedList"/>
    <dgm:cxn modelId="{68BCDAD0-CBAA-481F-A446-4A481927ACB8}" type="presParOf" srcId="{03080DB6-416B-438B-BB38-DC3C9ECA90A9}" destId="{F83CD493-7B3D-483C-A804-349508003EAA}" srcOrd="0" destOrd="0" presId="urn:microsoft.com/office/officeart/2008/layout/LinedList"/>
    <dgm:cxn modelId="{58B48E53-1C6B-4B0E-B9D1-8EE1EF238C77}" type="presParOf" srcId="{03080DB6-416B-438B-BB38-DC3C9ECA90A9}" destId="{0A0E77AE-D015-4965-92C3-1088D547E814}" srcOrd="1" destOrd="0" presId="urn:microsoft.com/office/officeart/2008/layout/LinedList"/>
    <dgm:cxn modelId="{040BF35E-9380-422C-B04F-E053510D6C91}" type="presParOf" srcId="{42C4B5A3-C042-4AAC-8CD6-D5562730B557}" destId="{CFEFC088-13C8-4A86-B389-6CC9715C2670}" srcOrd="6" destOrd="0" presId="urn:microsoft.com/office/officeart/2008/layout/LinedList"/>
    <dgm:cxn modelId="{61377661-E9DD-4322-82A6-6CADD3D1D3B5}" type="presParOf" srcId="{42C4B5A3-C042-4AAC-8CD6-D5562730B557}" destId="{8CFA5336-836E-4A42-9230-BC9D3DAEE2E4}" srcOrd="7" destOrd="0" presId="urn:microsoft.com/office/officeart/2008/layout/LinedList"/>
    <dgm:cxn modelId="{23BA3540-3B12-4EF6-9F01-04273C444EAA}" type="presParOf" srcId="{8CFA5336-836E-4A42-9230-BC9D3DAEE2E4}" destId="{9022413F-197F-4A66-A30C-1C6E9506B621}" srcOrd="0" destOrd="0" presId="urn:microsoft.com/office/officeart/2008/layout/LinedList"/>
    <dgm:cxn modelId="{BA96FDF1-25C8-4FB1-BD0F-BDD315758C2D}" type="presParOf" srcId="{8CFA5336-836E-4A42-9230-BC9D3DAEE2E4}" destId="{F54B6DBC-9A3E-4818-8E23-86CC3C11D3D2}" srcOrd="1" destOrd="0" presId="urn:microsoft.com/office/officeart/2008/layout/LinedList"/>
    <dgm:cxn modelId="{212DA8E3-86A3-4F26-9A6D-91C526896C95}" type="presParOf" srcId="{42C4B5A3-C042-4AAC-8CD6-D5562730B557}" destId="{A9321D79-1FEC-428C-BB72-D4B4EEECC010}" srcOrd="8" destOrd="0" presId="urn:microsoft.com/office/officeart/2008/layout/LinedList"/>
    <dgm:cxn modelId="{52C8FE9B-13E5-4617-A465-EE782613E749}" type="presParOf" srcId="{42C4B5A3-C042-4AAC-8CD6-D5562730B557}" destId="{638C6C00-867B-4CBD-A869-28A5CA13B571}" srcOrd="9" destOrd="0" presId="urn:microsoft.com/office/officeart/2008/layout/LinedList"/>
    <dgm:cxn modelId="{DA02A83A-29A3-48D7-8F74-2CF7ED65F732}" type="presParOf" srcId="{638C6C00-867B-4CBD-A869-28A5CA13B571}" destId="{7B58A7E8-62ED-449D-8C63-6D80DBDBEFC3}" srcOrd="0" destOrd="0" presId="urn:microsoft.com/office/officeart/2008/layout/LinedList"/>
    <dgm:cxn modelId="{A27D34A0-8EA0-4FB6-89B5-4E92D78F6073}" type="presParOf" srcId="{638C6C00-867B-4CBD-A869-28A5CA13B571}" destId="{77D52703-FF25-4063-907A-E8DD5076466B}" srcOrd="1" destOrd="0" presId="urn:microsoft.com/office/officeart/2008/layout/LinedList"/>
    <dgm:cxn modelId="{D88664BF-A202-4A44-9242-7F392CD778F0}" type="presParOf" srcId="{42C4B5A3-C042-4AAC-8CD6-D5562730B557}" destId="{2AD1FC31-83D2-4760-BE5B-510224700B3C}" srcOrd="10" destOrd="0" presId="urn:microsoft.com/office/officeart/2008/layout/LinedList"/>
    <dgm:cxn modelId="{9ED94022-61C3-4B73-9421-98BEB1FC7214}" type="presParOf" srcId="{42C4B5A3-C042-4AAC-8CD6-D5562730B557}" destId="{E4D199D8-DEE1-46BA-BBF8-D0FB5F85B0F8}" srcOrd="11" destOrd="0" presId="urn:microsoft.com/office/officeart/2008/layout/LinedList"/>
    <dgm:cxn modelId="{BA37A2AD-506B-4575-8303-4DE69EBE89D8}" type="presParOf" srcId="{E4D199D8-DEE1-46BA-BBF8-D0FB5F85B0F8}" destId="{29C9C7CA-1625-4BC4-8D60-BEBF215CEC24}" srcOrd="0" destOrd="0" presId="urn:microsoft.com/office/officeart/2008/layout/LinedList"/>
    <dgm:cxn modelId="{0BEEC2D9-EC7F-4B91-A832-656B446DBE9F}" type="presParOf" srcId="{E4D199D8-DEE1-46BA-BBF8-D0FB5F85B0F8}" destId="{2F279B39-A947-413B-87BC-49C14FB9E193}" srcOrd="1" destOrd="0" presId="urn:microsoft.com/office/officeart/2008/layout/LinedList"/>
    <dgm:cxn modelId="{D5C3BE4A-475C-4958-AD97-3365431FB8ED}" type="presParOf" srcId="{42C4B5A3-C042-4AAC-8CD6-D5562730B557}" destId="{A5A0BCFA-2310-4010-AB76-AF5EB9093541}" srcOrd="12" destOrd="0" presId="urn:microsoft.com/office/officeart/2008/layout/LinedList"/>
    <dgm:cxn modelId="{97DFF7E6-EE12-4025-B8FE-14E882522249}" type="presParOf" srcId="{42C4B5A3-C042-4AAC-8CD6-D5562730B557}" destId="{3F243F97-A396-4D02-B297-19B3ADCA5CBC}" srcOrd="13" destOrd="0" presId="urn:microsoft.com/office/officeart/2008/layout/LinedList"/>
    <dgm:cxn modelId="{43146C84-A97F-4F9E-AF42-B46C8674CF42}" type="presParOf" srcId="{3F243F97-A396-4D02-B297-19B3ADCA5CBC}" destId="{B075F929-B8D2-4955-834A-C792CBDEABC0}" srcOrd="0" destOrd="0" presId="urn:microsoft.com/office/officeart/2008/layout/LinedList"/>
    <dgm:cxn modelId="{D9C3DA8E-0F87-451E-862B-1B42BBB7373F}" type="presParOf" srcId="{3F243F97-A396-4D02-B297-19B3ADCA5CBC}" destId="{2D0B04A6-627F-4C7C-8F57-4C08D39A255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E0DDE9-907D-48EA-B637-CBB26E2ACBF1}" type="doc">
      <dgm:prSet loTypeId="urn:microsoft.com/office/officeart/2005/8/layout/hChevron3" loCatId="process" qsTypeId="urn:microsoft.com/office/officeart/2005/8/quickstyle/simple2" qsCatId="simple" csTypeId="urn:microsoft.com/office/officeart/2005/8/colors/accent5_2" csCatId="accent5" phldr="1"/>
      <dgm:spPr/>
    </dgm:pt>
    <dgm:pt modelId="{3F46324E-FF98-4858-B0AC-D1D4151A4C74}">
      <dgm:prSet phldrT="[Text]"/>
      <dgm:spPr/>
      <dgm:t>
        <a:bodyPr/>
        <a:lstStyle/>
        <a:p>
          <a:r>
            <a:rPr lang="en-US" b="1" dirty="0"/>
            <a:t>1983</a:t>
          </a:r>
        </a:p>
      </dgm:t>
    </dgm:pt>
    <dgm:pt modelId="{85369DC2-0EF5-4EB7-B506-45BE3CB78432}" type="parTrans" cxnId="{50153568-F7D1-4E57-8AA0-EC9FDA4EF8A6}">
      <dgm:prSet/>
      <dgm:spPr/>
      <dgm:t>
        <a:bodyPr/>
        <a:lstStyle/>
        <a:p>
          <a:endParaRPr lang="en-US"/>
        </a:p>
      </dgm:t>
    </dgm:pt>
    <dgm:pt modelId="{CC51C463-DE31-4C9A-A486-194579441118}" type="sibTrans" cxnId="{50153568-F7D1-4E57-8AA0-EC9FDA4EF8A6}">
      <dgm:prSet/>
      <dgm:spPr/>
      <dgm:t>
        <a:bodyPr/>
        <a:lstStyle/>
        <a:p>
          <a:endParaRPr lang="en-US"/>
        </a:p>
      </dgm:t>
    </dgm:pt>
    <dgm:pt modelId="{78FA29FC-FDB7-4510-9012-D6A1B4021543}">
      <dgm:prSet phldrT="[Text]"/>
      <dgm:spPr/>
      <dgm:t>
        <a:bodyPr/>
        <a:lstStyle/>
        <a:p>
          <a:r>
            <a:rPr lang="en-US" dirty="0"/>
            <a:t>…</a:t>
          </a:r>
        </a:p>
      </dgm:t>
    </dgm:pt>
    <dgm:pt modelId="{3283668C-A2E1-4CFC-AC2D-816398082EE3}" type="parTrans" cxnId="{F67A9200-9AC5-489E-8CB0-DDE062843494}">
      <dgm:prSet/>
      <dgm:spPr/>
      <dgm:t>
        <a:bodyPr/>
        <a:lstStyle/>
        <a:p>
          <a:endParaRPr lang="en-US"/>
        </a:p>
      </dgm:t>
    </dgm:pt>
    <dgm:pt modelId="{8FEA1730-C907-46F5-9ACD-BE70A47A5625}" type="sibTrans" cxnId="{F67A9200-9AC5-489E-8CB0-DDE062843494}">
      <dgm:prSet/>
      <dgm:spPr/>
      <dgm:t>
        <a:bodyPr/>
        <a:lstStyle/>
        <a:p>
          <a:endParaRPr lang="en-US"/>
        </a:p>
      </dgm:t>
    </dgm:pt>
    <dgm:pt modelId="{50AA9A09-FE3C-48E9-B694-2B7EC5DABECA}">
      <dgm:prSet phldrT="[Text]"/>
      <dgm:spPr/>
      <dgm:t>
        <a:bodyPr/>
        <a:lstStyle/>
        <a:p>
          <a:r>
            <a:rPr lang="en-US" b="1" dirty="0"/>
            <a:t>2005</a:t>
          </a:r>
        </a:p>
      </dgm:t>
    </dgm:pt>
    <dgm:pt modelId="{C1F43BC6-2E61-4796-B71D-A573FA8FE3AC}" type="parTrans" cxnId="{B0F3C127-8663-45AF-9C93-986E527F3E98}">
      <dgm:prSet/>
      <dgm:spPr/>
      <dgm:t>
        <a:bodyPr/>
        <a:lstStyle/>
        <a:p>
          <a:endParaRPr lang="en-US"/>
        </a:p>
      </dgm:t>
    </dgm:pt>
    <dgm:pt modelId="{680873AA-FD03-4E66-A46C-44214969E108}" type="sibTrans" cxnId="{B0F3C127-8663-45AF-9C93-986E527F3E98}">
      <dgm:prSet/>
      <dgm:spPr/>
      <dgm:t>
        <a:bodyPr/>
        <a:lstStyle/>
        <a:p>
          <a:endParaRPr lang="en-US"/>
        </a:p>
      </dgm:t>
    </dgm:pt>
    <dgm:pt modelId="{CBACC82E-3777-4368-ADF5-F55C84A6ABFB}">
      <dgm:prSet phldrT="[Text]"/>
      <dgm:spPr/>
      <dgm:t>
        <a:bodyPr/>
        <a:lstStyle/>
        <a:p>
          <a:r>
            <a:rPr lang="en-US" b="1" dirty="0"/>
            <a:t>2008</a:t>
          </a:r>
        </a:p>
      </dgm:t>
    </dgm:pt>
    <dgm:pt modelId="{ECCD513F-476D-4F4F-8F24-66BAB13E3339}" type="parTrans" cxnId="{CAF1AAC9-AFC7-4B03-AC1B-4049C094431A}">
      <dgm:prSet/>
      <dgm:spPr/>
      <dgm:t>
        <a:bodyPr/>
        <a:lstStyle/>
        <a:p>
          <a:endParaRPr lang="en-US"/>
        </a:p>
      </dgm:t>
    </dgm:pt>
    <dgm:pt modelId="{D130C565-0361-4957-923D-8FBA96A01724}" type="sibTrans" cxnId="{CAF1AAC9-AFC7-4B03-AC1B-4049C094431A}">
      <dgm:prSet/>
      <dgm:spPr/>
      <dgm:t>
        <a:bodyPr/>
        <a:lstStyle/>
        <a:p>
          <a:endParaRPr lang="en-US"/>
        </a:p>
      </dgm:t>
    </dgm:pt>
    <dgm:pt modelId="{BD2AA258-A7FA-4241-A37E-9BF11AC6EB0E}">
      <dgm:prSet phldrT="[Text]"/>
      <dgm:spPr/>
      <dgm:t>
        <a:bodyPr/>
        <a:lstStyle/>
        <a:p>
          <a:r>
            <a:rPr lang="en-US" dirty="0"/>
            <a:t>…</a:t>
          </a:r>
        </a:p>
      </dgm:t>
    </dgm:pt>
    <dgm:pt modelId="{D4D4C5BA-BA21-4AD9-89B9-6512DDD25D97}" type="parTrans" cxnId="{307FF5D9-40A6-40CD-9DD1-669E793BDB7A}">
      <dgm:prSet/>
      <dgm:spPr/>
      <dgm:t>
        <a:bodyPr/>
        <a:lstStyle/>
        <a:p>
          <a:endParaRPr lang="en-US"/>
        </a:p>
      </dgm:t>
    </dgm:pt>
    <dgm:pt modelId="{BF09939F-182C-4413-A1E7-DCCADC9069A8}" type="sibTrans" cxnId="{307FF5D9-40A6-40CD-9DD1-669E793BDB7A}">
      <dgm:prSet/>
      <dgm:spPr/>
      <dgm:t>
        <a:bodyPr/>
        <a:lstStyle/>
        <a:p>
          <a:endParaRPr lang="en-US"/>
        </a:p>
      </dgm:t>
    </dgm:pt>
    <dgm:pt modelId="{CB52BDA2-708C-4764-9069-C84515D5F67A}">
      <dgm:prSet phldrT="[Text]"/>
      <dgm:spPr/>
      <dgm:t>
        <a:bodyPr/>
        <a:lstStyle/>
        <a:p>
          <a:r>
            <a:rPr lang="en-US" b="1" dirty="0"/>
            <a:t>2009</a:t>
          </a:r>
        </a:p>
      </dgm:t>
    </dgm:pt>
    <dgm:pt modelId="{873B76E0-1ED7-4380-A81A-9F9C462DDAD4}" type="parTrans" cxnId="{E9A544CF-78F9-4879-8107-213552C4C6DD}">
      <dgm:prSet/>
      <dgm:spPr/>
      <dgm:t>
        <a:bodyPr/>
        <a:lstStyle/>
        <a:p>
          <a:endParaRPr lang="en-US"/>
        </a:p>
      </dgm:t>
    </dgm:pt>
    <dgm:pt modelId="{84C0E989-4D2A-4E95-B9DF-05FCCB4E0A05}" type="sibTrans" cxnId="{E9A544CF-78F9-4879-8107-213552C4C6DD}">
      <dgm:prSet/>
      <dgm:spPr/>
      <dgm:t>
        <a:bodyPr/>
        <a:lstStyle/>
        <a:p>
          <a:endParaRPr lang="en-US"/>
        </a:p>
      </dgm:t>
    </dgm:pt>
    <dgm:pt modelId="{E2095335-A137-4E19-9574-BCC640DE4882}">
      <dgm:prSet phldrT="[Text]"/>
      <dgm:spPr/>
      <dgm:t>
        <a:bodyPr/>
        <a:lstStyle/>
        <a:p>
          <a:r>
            <a:rPr lang="en-US" dirty="0"/>
            <a:t>…</a:t>
          </a:r>
        </a:p>
      </dgm:t>
    </dgm:pt>
    <dgm:pt modelId="{241459EE-8A64-467D-94A1-A410CA62FD93}" type="parTrans" cxnId="{8362D64A-20FE-4AED-A2C2-36781D49F191}">
      <dgm:prSet/>
      <dgm:spPr/>
      <dgm:t>
        <a:bodyPr/>
        <a:lstStyle/>
        <a:p>
          <a:endParaRPr lang="en-US"/>
        </a:p>
      </dgm:t>
    </dgm:pt>
    <dgm:pt modelId="{0B67BE69-EC6D-4D4A-923B-EC276C51638B}" type="sibTrans" cxnId="{8362D64A-20FE-4AED-A2C2-36781D49F191}">
      <dgm:prSet/>
      <dgm:spPr/>
      <dgm:t>
        <a:bodyPr/>
        <a:lstStyle/>
        <a:p>
          <a:endParaRPr lang="en-US"/>
        </a:p>
      </dgm:t>
    </dgm:pt>
    <dgm:pt modelId="{2A4234D7-68FB-4E6E-B5E6-75E35E91EE36}">
      <dgm:prSet phldrT="[Text]"/>
      <dgm:spPr/>
      <dgm:t>
        <a:bodyPr/>
        <a:lstStyle/>
        <a:p>
          <a:r>
            <a:rPr lang="en-US" b="1" dirty="0"/>
            <a:t>2011</a:t>
          </a:r>
        </a:p>
      </dgm:t>
    </dgm:pt>
    <dgm:pt modelId="{9399DB76-E2A0-4289-8E31-E430224E9577}" type="parTrans" cxnId="{9D794D87-A3DA-4797-961A-189B6037FDF4}">
      <dgm:prSet/>
      <dgm:spPr/>
      <dgm:t>
        <a:bodyPr/>
        <a:lstStyle/>
        <a:p>
          <a:endParaRPr lang="en-US"/>
        </a:p>
      </dgm:t>
    </dgm:pt>
    <dgm:pt modelId="{7A1CFCD4-5DB7-4E50-8257-D6FB9B9948C0}" type="sibTrans" cxnId="{9D794D87-A3DA-4797-961A-189B6037FDF4}">
      <dgm:prSet/>
      <dgm:spPr/>
      <dgm:t>
        <a:bodyPr/>
        <a:lstStyle/>
        <a:p>
          <a:endParaRPr lang="en-US"/>
        </a:p>
      </dgm:t>
    </dgm:pt>
    <dgm:pt modelId="{F7DA07C0-462A-4BC7-96FA-E8788FB3DBB4}">
      <dgm:prSet phldrT="[Text]"/>
      <dgm:spPr/>
      <dgm:t>
        <a:bodyPr/>
        <a:lstStyle/>
        <a:p>
          <a:r>
            <a:rPr lang="en-US" dirty="0"/>
            <a:t>…</a:t>
          </a:r>
        </a:p>
      </dgm:t>
    </dgm:pt>
    <dgm:pt modelId="{A4CF1553-20C8-4EBD-8AE3-466713606051}" type="parTrans" cxnId="{0461AE74-65DA-4928-AD49-114610A6EFB6}">
      <dgm:prSet/>
      <dgm:spPr/>
      <dgm:t>
        <a:bodyPr/>
        <a:lstStyle/>
        <a:p>
          <a:endParaRPr lang="en-US"/>
        </a:p>
      </dgm:t>
    </dgm:pt>
    <dgm:pt modelId="{6C93435F-E6C2-451A-87EB-C6DBD274573F}" type="sibTrans" cxnId="{0461AE74-65DA-4928-AD49-114610A6EFB6}">
      <dgm:prSet/>
      <dgm:spPr/>
      <dgm:t>
        <a:bodyPr/>
        <a:lstStyle/>
        <a:p>
          <a:endParaRPr lang="en-US"/>
        </a:p>
      </dgm:t>
    </dgm:pt>
    <dgm:pt modelId="{5601BE65-20BD-4CEF-AD14-453DA956CE7E}">
      <dgm:prSet phldrT="[Text]"/>
      <dgm:spPr/>
      <dgm:t>
        <a:bodyPr/>
        <a:lstStyle/>
        <a:p>
          <a:r>
            <a:rPr lang="en-US" b="1" dirty="0"/>
            <a:t>2014</a:t>
          </a:r>
        </a:p>
      </dgm:t>
    </dgm:pt>
    <dgm:pt modelId="{BAFA5D6C-C753-4912-A5CF-B218E54445FE}" type="parTrans" cxnId="{4FA763CA-DF65-438D-B84A-7138CB82792D}">
      <dgm:prSet/>
      <dgm:spPr/>
      <dgm:t>
        <a:bodyPr/>
        <a:lstStyle/>
        <a:p>
          <a:endParaRPr lang="en-US"/>
        </a:p>
      </dgm:t>
    </dgm:pt>
    <dgm:pt modelId="{45F523D4-1F18-42DD-8CBA-55A65F878ECF}" type="sibTrans" cxnId="{4FA763CA-DF65-438D-B84A-7138CB82792D}">
      <dgm:prSet/>
      <dgm:spPr/>
      <dgm:t>
        <a:bodyPr/>
        <a:lstStyle/>
        <a:p>
          <a:endParaRPr lang="en-US"/>
        </a:p>
      </dgm:t>
    </dgm:pt>
    <dgm:pt modelId="{4F618C96-CCF1-4BD8-AA33-0BAA4888AC49}">
      <dgm:prSet phldrT="[Text]"/>
      <dgm:spPr/>
      <dgm:t>
        <a:bodyPr/>
        <a:lstStyle/>
        <a:p>
          <a:r>
            <a:rPr lang="en-US" b="1" dirty="0"/>
            <a:t>2015</a:t>
          </a:r>
        </a:p>
      </dgm:t>
    </dgm:pt>
    <dgm:pt modelId="{B66049D6-80F8-463A-86EC-0FC1468B647A}" type="parTrans" cxnId="{648AA659-3257-46AB-A669-91249980B4E5}">
      <dgm:prSet/>
      <dgm:spPr/>
      <dgm:t>
        <a:bodyPr/>
        <a:lstStyle/>
        <a:p>
          <a:endParaRPr lang="en-US"/>
        </a:p>
      </dgm:t>
    </dgm:pt>
    <dgm:pt modelId="{5DD4A872-BFB6-4642-810E-11C9D2A96806}" type="sibTrans" cxnId="{648AA659-3257-46AB-A669-91249980B4E5}">
      <dgm:prSet/>
      <dgm:spPr/>
      <dgm:t>
        <a:bodyPr/>
        <a:lstStyle/>
        <a:p>
          <a:endParaRPr lang="en-US"/>
        </a:p>
      </dgm:t>
    </dgm:pt>
    <dgm:pt modelId="{E18133FD-23C6-48A8-AC9F-BF673EF337DE}">
      <dgm:prSet phldrT="[Text]"/>
      <dgm:spPr/>
      <dgm:t>
        <a:bodyPr/>
        <a:lstStyle/>
        <a:p>
          <a:r>
            <a:rPr lang="en-US" b="1" dirty="0"/>
            <a:t>2017</a:t>
          </a:r>
        </a:p>
      </dgm:t>
    </dgm:pt>
    <dgm:pt modelId="{E9F38FBD-0B33-455E-8A30-D75EF92F76EC}" type="parTrans" cxnId="{73188D33-2E28-4603-ADF7-E1B64F1C16ED}">
      <dgm:prSet/>
      <dgm:spPr/>
      <dgm:t>
        <a:bodyPr/>
        <a:lstStyle/>
        <a:p>
          <a:endParaRPr lang="en-US"/>
        </a:p>
      </dgm:t>
    </dgm:pt>
    <dgm:pt modelId="{CE07650A-F2B2-4CA3-ADD4-C4CF722CA0DE}" type="sibTrans" cxnId="{73188D33-2E28-4603-ADF7-E1B64F1C16ED}">
      <dgm:prSet/>
      <dgm:spPr/>
      <dgm:t>
        <a:bodyPr/>
        <a:lstStyle/>
        <a:p>
          <a:endParaRPr lang="en-US"/>
        </a:p>
      </dgm:t>
    </dgm:pt>
    <dgm:pt modelId="{3D6F63D8-1453-44A6-A221-111391F44603}" type="pres">
      <dgm:prSet presAssocID="{A0E0DDE9-907D-48EA-B637-CBB26E2ACBF1}" presName="Name0" presStyleCnt="0">
        <dgm:presLayoutVars>
          <dgm:dir/>
          <dgm:resizeHandles val="exact"/>
        </dgm:presLayoutVars>
      </dgm:prSet>
      <dgm:spPr/>
    </dgm:pt>
    <dgm:pt modelId="{806FBBB2-BE58-4F65-973A-20B964E7E8A7}" type="pres">
      <dgm:prSet presAssocID="{3F46324E-FF98-4858-B0AC-D1D4151A4C74}" presName="parTxOnly" presStyleLbl="node1" presStyleIdx="0" presStyleCnt="12">
        <dgm:presLayoutVars>
          <dgm:bulletEnabled val="1"/>
        </dgm:presLayoutVars>
      </dgm:prSet>
      <dgm:spPr/>
    </dgm:pt>
    <dgm:pt modelId="{413E431F-E9D5-4D9C-8AFF-78E96F78B2B7}" type="pres">
      <dgm:prSet presAssocID="{CC51C463-DE31-4C9A-A486-194579441118}" presName="parSpace" presStyleCnt="0"/>
      <dgm:spPr/>
    </dgm:pt>
    <dgm:pt modelId="{2F453083-4829-4852-8F9D-F908F5C45F12}" type="pres">
      <dgm:prSet presAssocID="{78FA29FC-FDB7-4510-9012-D6A1B4021543}" presName="parTxOnly" presStyleLbl="node1" presStyleIdx="1" presStyleCnt="12">
        <dgm:presLayoutVars>
          <dgm:bulletEnabled val="1"/>
        </dgm:presLayoutVars>
      </dgm:prSet>
      <dgm:spPr/>
    </dgm:pt>
    <dgm:pt modelId="{87B875B3-85BA-469E-A388-6C5C9298862B}" type="pres">
      <dgm:prSet presAssocID="{8FEA1730-C907-46F5-9ACD-BE70A47A5625}" presName="parSpace" presStyleCnt="0"/>
      <dgm:spPr/>
    </dgm:pt>
    <dgm:pt modelId="{25AD157C-D3FE-4B34-8637-3408B603A7D4}" type="pres">
      <dgm:prSet presAssocID="{50AA9A09-FE3C-48E9-B694-2B7EC5DABECA}" presName="parTxOnly" presStyleLbl="node1" presStyleIdx="2" presStyleCnt="12">
        <dgm:presLayoutVars>
          <dgm:bulletEnabled val="1"/>
        </dgm:presLayoutVars>
      </dgm:prSet>
      <dgm:spPr/>
    </dgm:pt>
    <dgm:pt modelId="{A04766D3-2300-413D-8CDE-292706D9218A}" type="pres">
      <dgm:prSet presAssocID="{680873AA-FD03-4E66-A46C-44214969E108}" presName="parSpace" presStyleCnt="0"/>
      <dgm:spPr/>
    </dgm:pt>
    <dgm:pt modelId="{0C1BF2D4-05AC-401E-BDED-0FEDB6E65593}" type="pres">
      <dgm:prSet presAssocID="{BD2AA258-A7FA-4241-A37E-9BF11AC6EB0E}" presName="parTxOnly" presStyleLbl="node1" presStyleIdx="3" presStyleCnt="12">
        <dgm:presLayoutVars>
          <dgm:bulletEnabled val="1"/>
        </dgm:presLayoutVars>
      </dgm:prSet>
      <dgm:spPr/>
    </dgm:pt>
    <dgm:pt modelId="{4C84C980-EC7D-40E9-9B9A-C411719072C6}" type="pres">
      <dgm:prSet presAssocID="{BF09939F-182C-4413-A1E7-DCCADC9069A8}" presName="parSpace" presStyleCnt="0"/>
      <dgm:spPr/>
    </dgm:pt>
    <dgm:pt modelId="{1586CA4E-F9CB-4318-AA49-864A088B606E}" type="pres">
      <dgm:prSet presAssocID="{CBACC82E-3777-4368-ADF5-F55C84A6ABFB}" presName="parTxOnly" presStyleLbl="node1" presStyleIdx="4" presStyleCnt="12">
        <dgm:presLayoutVars>
          <dgm:bulletEnabled val="1"/>
        </dgm:presLayoutVars>
      </dgm:prSet>
      <dgm:spPr/>
    </dgm:pt>
    <dgm:pt modelId="{AEB7F8D5-FCF2-4263-96D8-7994DBAA0C87}" type="pres">
      <dgm:prSet presAssocID="{D130C565-0361-4957-923D-8FBA96A01724}" presName="parSpace" presStyleCnt="0"/>
      <dgm:spPr/>
    </dgm:pt>
    <dgm:pt modelId="{1A1BDCF7-C370-4BB1-AB38-9E132F86FF74}" type="pres">
      <dgm:prSet presAssocID="{CB52BDA2-708C-4764-9069-C84515D5F67A}" presName="parTxOnly" presStyleLbl="node1" presStyleIdx="5" presStyleCnt="12">
        <dgm:presLayoutVars>
          <dgm:bulletEnabled val="1"/>
        </dgm:presLayoutVars>
      </dgm:prSet>
      <dgm:spPr/>
    </dgm:pt>
    <dgm:pt modelId="{2BC82B6E-39F6-4A9B-83B9-C5F82115A4A7}" type="pres">
      <dgm:prSet presAssocID="{84C0E989-4D2A-4E95-B9DF-05FCCB4E0A05}" presName="parSpace" presStyleCnt="0"/>
      <dgm:spPr/>
    </dgm:pt>
    <dgm:pt modelId="{E3E4E73E-8BD4-48DB-A2F9-8E928F7DC4C8}" type="pres">
      <dgm:prSet presAssocID="{E2095335-A137-4E19-9574-BCC640DE4882}" presName="parTxOnly" presStyleLbl="node1" presStyleIdx="6" presStyleCnt="12">
        <dgm:presLayoutVars>
          <dgm:bulletEnabled val="1"/>
        </dgm:presLayoutVars>
      </dgm:prSet>
      <dgm:spPr/>
    </dgm:pt>
    <dgm:pt modelId="{31091610-9F4A-4A47-B1D5-2ECF78F0D0C7}" type="pres">
      <dgm:prSet presAssocID="{0B67BE69-EC6D-4D4A-923B-EC276C51638B}" presName="parSpace" presStyleCnt="0"/>
      <dgm:spPr/>
    </dgm:pt>
    <dgm:pt modelId="{19EF6EF6-1B8E-4DDD-9DEC-79B6CB4450D7}" type="pres">
      <dgm:prSet presAssocID="{2A4234D7-68FB-4E6E-B5E6-75E35E91EE36}" presName="parTxOnly" presStyleLbl="node1" presStyleIdx="7" presStyleCnt="12">
        <dgm:presLayoutVars>
          <dgm:bulletEnabled val="1"/>
        </dgm:presLayoutVars>
      </dgm:prSet>
      <dgm:spPr/>
    </dgm:pt>
    <dgm:pt modelId="{0EAFC787-9DFE-4D1D-97A0-32BA2DCE393E}" type="pres">
      <dgm:prSet presAssocID="{7A1CFCD4-5DB7-4E50-8257-D6FB9B9948C0}" presName="parSpace" presStyleCnt="0"/>
      <dgm:spPr/>
    </dgm:pt>
    <dgm:pt modelId="{2C0CE052-2226-4DC9-945E-F643261707A1}" type="pres">
      <dgm:prSet presAssocID="{F7DA07C0-462A-4BC7-96FA-E8788FB3DBB4}" presName="parTxOnly" presStyleLbl="node1" presStyleIdx="8" presStyleCnt="12">
        <dgm:presLayoutVars>
          <dgm:bulletEnabled val="1"/>
        </dgm:presLayoutVars>
      </dgm:prSet>
      <dgm:spPr/>
    </dgm:pt>
    <dgm:pt modelId="{3C041659-B44F-4F0A-A0FC-7753924278AD}" type="pres">
      <dgm:prSet presAssocID="{6C93435F-E6C2-451A-87EB-C6DBD274573F}" presName="parSpace" presStyleCnt="0"/>
      <dgm:spPr/>
    </dgm:pt>
    <dgm:pt modelId="{3B9B3278-F2BF-432F-8B5A-53C24CBFF8A6}" type="pres">
      <dgm:prSet presAssocID="{5601BE65-20BD-4CEF-AD14-453DA956CE7E}" presName="parTxOnly" presStyleLbl="node1" presStyleIdx="9" presStyleCnt="12">
        <dgm:presLayoutVars>
          <dgm:bulletEnabled val="1"/>
        </dgm:presLayoutVars>
      </dgm:prSet>
      <dgm:spPr/>
    </dgm:pt>
    <dgm:pt modelId="{A4F08828-5E9B-4B81-866D-016E5F5CE1A9}" type="pres">
      <dgm:prSet presAssocID="{45F523D4-1F18-42DD-8CBA-55A65F878ECF}" presName="parSpace" presStyleCnt="0"/>
      <dgm:spPr/>
    </dgm:pt>
    <dgm:pt modelId="{7ABA1535-F32C-47CC-9D04-7039FEE0AD33}" type="pres">
      <dgm:prSet presAssocID="{4F618C96-CCF1-4BD8-AA33-0BAA4888AC49}" presName="parTxOnly" presStyleLbl="node1" presStyleIdx="10" presStyleCnt="12">
        <dgm:presLayoutVars>
          <dgm:bulletEnabled val="1"/>
        </dgm:presLayoutVars>
      </dgm:prSet>
      <dgm:spPr/>
    </dgm:pt>
    <dgm:pt modelId="{CA2B0F5A-5309-43E4-A18A-9AC7BD6EC694}" type="pres">
      <dgm:prSet presAssocID="{5DD4A872-BFB6-4642-810E-11C9D2A96806}" presName="parSpace" presStyleCnt="0"/>
      <dgm:spPr/>
    </dgm:pt>
    <dgm:pt modelId="{60778D38-C6E3-4C56-9F6A-ABB9A404522A}" type="pres">
      <dgm:prSet presAssocID="{E18133FD-23C6-48A8-AC9F-BF673EF337DE}" presName="parTxOnly" presStyleLbl="node1" presStyleIdx="11" presStyleCnt="12">
        <dgm:presLayoutVars>
          <dgm:bulletEnabled val="1"/>
        </dgm:presLayoutVars>
      </dgm:prSet>
      <dgm:spPr/>
    </dgm:pt>
  </dgm:ptLst>
  <dgm:cxnLst>
    <dgm:cxn modelId="{F67A9200-9AC5-489E-8CB0-DDE062843494}" srcId="{A0E0DDE9-907D-48EA-B637-CBB26E2ACBF1}" destId="{78FA29FC-FDB7-4510-9012-D6A1B4021543}" srcOrd="1" destOrd="0" parTransId="{3283668C-A2E1-4CFC-AC2D-816398082EE3}" sibTransId="{8FEA1730-C907-46F5-9ACD-BE70A47A5625}"/>
    <dgm:cxn modelId="{28B33901-F923-45BF-99CA-2C9D0CCA712B}" type="presOf" srcId="{F7DA07C0-462A-4BC7-96FA-E8788FB3DBB4}" destId="{2C0CE052-2226-4DC9-945E-F643261707A1}" srcOrd="0" destOrd="0" presId="urn:microsoft.com/office/officeart/2005/8/layout/hChevron3"/>
    <dgm:cxn modelId="{B0F3C127-8663-45AF-9C93-986E527F3E98}" srcId="{A0E0DDE9-907D-48EA-B637-CBB26E2ACBF1}" destId="{50AA9A09-FE3C-48E9-B694-2B7EC5DABECA}" srcOrd="2" destOrd="0" parTransId="{C1F43BC6-2E61-4796-B71D-A573FA8FE3AC}" sibTransId="{680873AA-FD03-4E66-A46C-44214969E108}"/>
    <dgm:cxn modelId="{638A1329-846C-4989-A569-6E72407FF3F9}" type="presOf" srcId="{50AA9A09-FE3C-48E9-B694-2B7EC5DABECA}" destId="{25AD157C-D3FE-4B34-8637-3408B603A7D4}" srcOrd="0" destOrd="0" presId="urn:microsoft.com/office/officeart/2005/8/layout/hChevron3"/>
    <dgm:cxn modelId="{73188D33-2E28-4603-ADF7-E1B64F1C16ED}" srcId="{A0E0DDE9-907D-48EA-B637-CBB26E2ACBF1}" destId="{E18133FD-23C6-48A8-AC9F-BF673EF337DE}" srcOrd="11" destOrd="0" parTransId="{E9F38FBD-0B33-455E-8A30-D75EF92F76EC}" sibTransId="{CE07650A-F2B2-4CA3-ADD4-C4CF722CA0DE}"/>
    <dgm:cxn modelId="{C0D62E60-7375-4077-82BF-001DEB615AB4}" type="presOf" srcId="{A0E0DDE9-907D-48EA-B637-CBB26E2ACBF1}" destId="{3D6F63D8-1453-44A6-A221-111391F44603}" srcOrd="0" destOrd="0" presId="urn:microsoft.com/office/officeart/2005/8/layout/hChevron3"/>
    <dgm:cxn modelId="{50153568-F7D1-4E57-8AA0-EC9FDA4EF8A6}" srcId="{A0E0DDE9-907D-48EA-B637-CBB26E2ACBF1}" destId="{3F46324E-FF98-4858-B0AC-D1D4151A4C74}" srcOrd="0" destOrd="0" parTransId="{85369DC2-0EF5-4EB7-B506-45BE3CB78432}" sibTransId="{CC51C463-DE31-4C9A-A486-194579441118}"/>
    <dgm:cxn modelId="{8362D64A-20FE-4AED-A2C2-36781D49F191}" srcId="{A0E0DDE9-907D-48EA-B637-CBB26E2ACBF1}" destId="{E2095335-A137-4E19-9574-BCC640DE4882}" srcOrd="6" destOrd="0" parTransId="{241459EE-8A64-467D-94A1-A410CA62FD93}" sibTransId="{0B67BE69-EC6D-4D4A-923B-EC276C51638B}"/>
    <dgm:cxn modelId="{8BB8EC51-4FBC-45B5-AE9C-4D5DC47D3B95}" type="presOf" srcId="{2A4234D7-68FB-4E6E-B5E6-75E35E91EE36}" destId="{19EF6EF6-1B8E-4DDD-9DEC-79B6CB4450D7}" srcOrd="0" destOrd="0" presId="urn:microsoft.com/office/officeart/2005/8/layout/hChevron3"/>
    <dgm:cxn modelId="{0461AE74-65DA-4928-AD49-114610A6EFB6}" srcId="{A0E0DDE9-907D-48EA-B637-CBB26E2ACBF1}" destId="{F7DA07C0-462A-4BC7-96FA-E8788FB3DBB4}" srcOrd="8" destOrd="0" parTransId="{A4CF1553-20C8-4EBD-8AE3-466713606051}" sibTransId="{6C93435F-E6C2-451A-87EB-C6DBD274573F}"/>
    <dgm:cxn modelId="{D28E0278-7E38-4460-A9C9-DAECBC7F7344}" type="presOf" srcId="{BD2AA258-A7FA-4241-A37E-9BF11AC6EB0E}" destId="{0C1BF2D4-05AC-401E-BDED-0FEDB6E65593}" srcOrd="0" destOrd="0" presId="urn:microsoft.com/office/officeart/2005/8/layout/hChevron3"/>
    <dgm:cxn modelId="{648AA659-3257-46AB-A669-91249980B4E5}" srcId="{A0E0DDE9-907D-48EA-B637-CBB26E2ACBF1}" destId="{4F618C96-CCF1-4BD8-AA33-0BAA4888AC49}" srcOrd="10" destOrd="0" parTransId="{B66049D6-80F8-463A-86EC-0FC1468B647A}" sibTransId="{5DD4A872-BFB6-4642-810E-11C9D2A96806}"/>
    <dgm:cxn modelId="{660E5B7D-235A-4207-AE9F-766EC5DF1B2E}" type="presOf" srcId="{CB52BDA2-708C-4764-9069-C84515D5F67A}" destId="{1A1BDCF7-C370-4BB1-AB38-9E132F86FF74}" srcOrd="0" destOrd="0" presId="urn:microsoft.com/office/officeart/2005/8/layout/hChevron3"/>
    <dgm:cxn modelId="{9D794D87-A3DA-4797-961A-189B6037FDF4}" srcId="{A0E0DDE9-907D-48EA-B637-CBB26E2ACBF1}" destId="{2A4234D7-68FB-4E6E-B5E6-75E35E91EE36}" srcOrd="7" destOrd="0" parTransId="{9399DB76-E2A0-4289-8E31-E430224E9577}" sibTransId="{7A1CFCD4-5DB7-4E50-8257-D6FB9B9948C0}"/>
    <dgm:cxn modelId="{656D53A6-EDF1-41CE-BE06-F1FFE85A1EE4}" type="presOf" srcId="{E18133FD-23C6-48A8-AC9F-BF673EF337DE}" destId="{60778D38-C6E3-4C56-9F6A-ABB9A404522A}" srcOrd="0" destOrd="0" presId="urn:microsoft.com/office/officeart/2005/8/layout/hChevron3"/>
    <dgm:cxn modelId="{7431C7BD-73D1-45CB-A91C-2A14414FC176}" type="presOf" srcId="{4F618C96-CCF1-4BD8-AA33-0BAA4888AC49}" destId="{7ABA1535-F32C-47CC-9D04-7039FEE0AD33}" srcOrd="0" destOrd="0" presId="urn:microsoft.com/office/officeart/2005/8/layout/hChevron3"/>
    <dgm:cxn modelId="{B4A4E5C2-A773-405C-84DC-4ADC36F3C16D}" type="presOf" srcId="{CBACC82E-3777-4368-ADF5-F55C84A6ABFB}" destId="{1586CA4E-F9CB-4318-AA49-864A088B606E}" srcOrd="0" destOrd="0" presId="urn:microsoft.com/office/officeart/2005/8/layout/hChevron3"/>
    <dgm:cxn modelId="{98BE8BC8-846A-4243-94BC-66E43705FE2A}" type="presOf" srcId="{5601BE65-20BD-4CEF-AD14-453DA956CE7E}" destId="{3B9B3278-F2BF-432F-8B5A-53C24CBFF8A6}" srcOrd="0" destOrd="0" presId="urn:microsoft.com/office/officeart/2005/8/layout/hChevron3"/>
    <dgm:cxn modelId="{CAF1AAC9-AFC7-4B03-AC1B-4049C094431A}" srcId="{A0E0DDE9-907D-48EA-B637-CBB26E2ACBF1}" destId="{CBACC82E-3777-4368-ADF5-F55C84A6ABFB}" srcOrd="4" destOrd="0" parTransId="{ECCD513F-476D-4F4F-8F24-66BAB13E3339}" sibTransId="{D130C565-0361-4957-923D-8FBA96A01724}"/>
    <dgm:cxn modelId="{4FA763CA-DF65-438D-B84A-7138CB82792D}" srcId="{A0E0DDE9-907D-48EA-B637-CBB26E2ACBF1}" destId="{5601BE65-20BD-4CEF-AD14-453DA956CE7E}" srcOrd="9" destOrd="0" parTransId="{BAFA5D6C-C753-4912-A5CF-B218E54445FE}" sibTransId="{45F523D4-1F18-42DD-8CBA-55A65F878ECF}"/>
    <dgm:cxn modelId="{E9A544CF-78F9-4879-8107-213552C4C6DD}" srcId="{A0E0DDE9-907D-48EA-B637-CBB26E2ACBF1}" destId="{CB52BDA2-708C-4764-9069-C84515D5F67A}" srcOrd="5" destOrd="0" parTransId="{873B76E0-1ED7-4380-A81A-9F9C462DDAD4}" sibTransId="{84C0E989-4D2A-4E95-B9DF-05FCCB4E0A05}"/>
    <dgm:cxn modelId="{307FF5D9-40A6-40CD-9DD1-669E793BDB7A}" srcId="{A0E0DDE9-907D-48EA-B637-CBB26E2ACBF1}" destId="{BD2AA258-A7FA-4241-A37E-9BF11AC6EB0E}" srcOrd="3" destOrd="0" parTransId="{D4D4C5BA-BA21-4AD9-89B9-6512DDD25D97}" sibTransId="{BF09939F-182C-4413-A1E7-DCCADC9069A8}"/>
    <dgm:cxn modelId="{D91333E0-B7F9-4364-8C0C-2973F32AC585}" type="presOf" srcId="{78FA29FC-FDB7-4510-9012-D6A1B4021543}" destId="{2F453083-4829-4852-8F9D-F908F5C45F12}" srcOrd="0" destOrd="0" presId="urn:microsoft.com/office/officeart/2005/8/layout/hChevron3"/>
    <dgm:cxn modelId="{5FF9B2EC-9E0C-4A61-8DCB-A7696050F922}" type="presOf" srcId="{E2095335-A137-4E19-9574-BCC640DE4882}" destId="{E3E4E73E-8BD4-48DB-A2F9-8E928F7DC4C8}" srcOrd="0" destOrd="0" presId="urn:microsoft.com/office/officeart/2005/8/layout/hChevron3"/>
    <dgm:cxn modelId="{B1A4FCF3-B13B-42EF-8C2D-B4A81256E6C1}" type="presOf" srcId="{3F46324E-FF98-4858-B0AC-D1D4151A4C74}" destId="{806FBBB2-BE58-4F65-973A-20B964E7E8A7}" srcOrd="0" destOrd="0" presId="urn:microsoft.com/office/officeart/2005/8/layout/hChevron3"/>
    <dgm:cxn modelId="{4AA48F1D-CA4C-41AB-9351-0F4195F3CEEE}" type="presParOf" srcId="{3D6F63D8-1453-44A6-A221-111391F44603}" destId="{806FBBB2-BE58-4F65-973A-20B964E7E8A7}" srcOrd="0" destOrd="0" presId="urn:microsoft.com/office/officeart/2005/8/layout/hChevron3"/>
    <dgm:cxn modelId="{D42793CF-3219-46D9-972B-CA6CD5DBD418}" type="presParOf" srcId="{3D6F63D8-1453-44A6-A221-111391F44603}" destId="{413E431F-E9D5-4D9C-8AFF-78E96F78B2B7}" srcOrd="1" destOrd="0" presId="urn:microsoft.com/office/officeart/2005/8/layout/hChevron3"/>
    <dgm:cxn modelId="{24B675B6-3334-485F-8EB1-00E6CD883563}" type="presParOf" srcId="{3D6F63D8-1453-44A6-A221-111391F44603}" destId="{2F453083-4829-4852-8F9D-F908F5C45F12}" srcOrd="2" destOrd="0" presId="urn:microsoft.com/office/officeart/2005/8/layout/hChevron3"/>
    <dgm:cxn modelId="{E2FC665F-AD2A-4690-AA8B-C3E06A2C17B9}" type="presParOf" srcId="{3D6F63D8-1453-44A6-A221-111391F44603}" destId="{87B875B3-85BA-469E-A388-6C5C9298862B}" srcOrd="3" destOrd="0" presId="urn:microsoft.com/office/officeart/2005/8/layout/hChevron3"/>
    <dgm:cxn modelId="{D1D00F12-C12A-4714-9798-1C0B808E0554}" type="presParOf" srcId="{3D6F63D8-1453-44A6-A221-111391F44603}" destId="{25AD157C-D3FE-4B34-8637-3408B603A7D4}" srcOrd="4" destOrd="0" presId="urn:microsoft.com/office/officeart/2005/8/layout/hChevron3"/>
    <dgm:cxn modelId="{672DCE13-315A-45E4-9BA0-7DBE2CF5D10E}" type="presParOf" srcId="{3D6F63D8-1453-44A6-A221-111391F44603}" destId="{A04766D3-2300-413D-8CDE-292706D9218A}" srcOrd="5" destOrd="0" presId="urn:microsoft.com/office/officeart/2005/8/layout/hChevron3"/>
    <dgm:cxn modelId="{DF58568E-01EE-4C6B-8271-B94CAC565653}" type="presParOf" srcId="{3D6F63D8-1453-44A6-A221-111391F44603}" destId="{0C1BF2D4-05AC-401E-BDED-0FEDB6E65593}" srcOrd="6" destOrd="0" presId="urn:microsoft.com/office/officeart/2005/8/layout/hChevron3"/>
    <dgm:cxn modelId="{072953FC-990D-4EF5-804B-C6B7CE6442C3}" type="presParOf" srcId="{3D6F63D8-1453-44A6-A221-111391F44603}" destId="{4C84C980-EC7D-40E9-9B9A-C411719072C6}" srcOrd="7" destOrd="0" presId="urn:microsoft.com/office/officeart/2005/8/layout/hChevron3"/>
    <dgm:cxn modelId="{2629787E-906F-48D8-8909-9FB503658787}" type="presParOf" srcId="{3D6F63D8-1453-44A6-A221-111391F44603}" destId="{1586CA4E-F9CB-4318-AA49-864A088B606E}" srcOrd="8" destOrd="0" presId="urn:microsoft.com/office/officeart/2005/8/layout/hChevron3"/>
    <dgm:cxn modelId="{A582234B-2B86-4E73-88DB-D498774623B2}" type="presParOf" srcId="{3D6F63D8-1453-44A6-A221-111391F44603}" destId="{AEB7F8D5-FCF2-4263-96D8-7994DBAA0C87}" srcOrd="9" destOrd="0" presId="urn:microsoft.com/office/officeart/2005/8/layout/hChevron3"/>
    <dgm:cxn modelId="{685DCDF8-C294-4D7C-A70A-5BAA59C1C185}" type="presParOf" srcId="{3D6F63D8-1453-44A6-A221-111391F44603}" destId="{1A1BDCF7-C370-4BB1-AB38-9E132F86FF74}" srcOrd="10" destOrd="0" presId="urn:microsoft.com/office/officeart/2005/8/layout/hChevron3"/>
    <dgm:cxn modelId="{5F3FA8BA-B59A-4604-BCA3-267AA83A4996}" type="presParOf" srcId="{3D6F63D8-1453-44A6-A221-111391F44603}" destId="{2BC82B6E-39F6-4A9B-83B9-C5F82115A4A7}" srcOrd="11" destOrd="0" presId="urn:microsoft.com/office/officeart/2005/8/layout/hChevron3"/>
    <dgm:cxn modelId="{F308B713-9ADD-4A03-A29E-4E0A8927F26A}" type="presParOf" srcId="{3D6F63D8-1453-44A6-A221-111391F44603}" destId="{E3E4E73E-8BD4-48DB-A2F9-8E928F7DC4C8}" srcOrd="12" destOrd="0" presId="urn:microsoft.com/office/officeart/2005/8/layout/hChevron3"/>
    <dgm:cxn modelId="{66601570-2B8C-42F1-B1F7-207571A93A43}" type="presParOf" srcId="{3D6F63D8-1453-44A6-A221-111391F44603}" destId="{31091610-9F4A-4A47-B1D5-2ECF78F0D0C7}" srcOrd="13" destOrd="0" presId="urn:microsoft.com/office/officeart/2005/8/layout/hChevron3"/>
    <dgm:cxn modelId="{7BED7093-CE09-46F2-8031-3EAF72BAD3BE}" type="presParOf" srcId="{3D6F63D8-1453-44A6-A221-111391F44603}" destId="{19EF6EF6-1B8E-4DDD-9DEC-79B6CB4450D7}" srcOrd="14" destOrd="0" presId="urn:microsoft.com/office/officeart/2005/8/layout/hChevron3"/>
    <dgm:cxn modelId="{AEC79C4B-34EA-4236-848D-D9FC4A4D5D63}" type="presParOf" srcId="{3D6F63D8-1453-44A6-A221-111391F44603}" destId="{0EAFC787-9DFE-4D1D-97A0-32BA2DCE393E}" srcOrd="15" destOrd="0" presId="urn:microsoft.com/office/officeart/2005/8/layout/hChevron3"/>
    <dgm:cxn modelId="{1CF26525-E226-4BE5-AC08-EF529EFC9F6A}" type="presParOf" srcId="{3D6F63D8-1453-44A6-A221-111391F44603}" destId="{2C0CE052-2226-4DC9-945E-F643261707A1}" srcOrd="16" destOrd="0" presId="urn:microsoft.com/office/officeart/2005/8/layout/hChevron3"/>
    <dgm:cxn modelId="{A090F1AD-1DFC-47FD-897C-F8433F9376DD}" type="presParOf" srcId="{3D6F63D8-1453-44A6-A221-111391F44603}" destId="{3C041659-B44F-4F0A-A0FC-7753924278AD}" srcOrd="17" destOrd="0" presId="urn:microsoft.com/office/officeart/2005/8/layout/hChevron3"/>
    <dgm:cxn modelId="{E1F70CCE-D223-40FD-ADB2-48E26686E988}" type="presParOf" srcId="{3D6F63D8-1453-44A6-A221-111391F44603}" destId="{3B9B3278-F2BF-432F-8B5A-53C24CBFF8A6}" srcOrd="18" destOrd="0" presId="urn:microsoft.com/office/officeart/2005/8/layout/hChevron3"/>
    <dgm:cxn modelId="{9EF757D0-9EAA-4661-B82D-843D705E33C0}" type="presParOf" srcId="{3D6F63D8-1453-44A6-A221-111391F44603}" destId="{A4F08828-5E9B-4B81-866D-016E5F5CE1A9}" srcOrd="19" destOrd="0" presId="urn:microsoft.com/office/officeart/2005/8/layout/hChevron3"/>
    <dgm:cxn modelId="{A85D08C6-72D2-4B18-8258-87EE36C1D32E}" type="presParOf" srcId="{3D6F63D8-1453-44A6-A221-111391F44603}" destId="{7ABA1535-F32C-47CC-9D04-7039FEE0AD33}" srcOrd="20" destOrd="0" presId="urn:microsoft.com/office/officeart/2005/8/layout/hChevron3"/>
    <dgm:cxn modelId="{0E79AFDC-0789-45D5-A55C-2421661EFBF8}" type="presParOf" srcId="{3D6F63D8-1453-44A6-A221-111391F44603}" destId="{CA2B0F5A-5309-43E4-A18A-9AC7BD6EC694}" srcOrd="21" destOrd="0" presId="urn:microsoft.com/office/officeart/2005/8/layout/hChevron3"/>
    <dgm:cxn modelId="{72B3D4AC-414C-4D24-B2A9-1122976B550D}" type="presParOf" srcId="{3D6F63D8-1453-44A6-A221-111391F44603}" destId="{60778D38-C6E3-4C56-9F6A-ABB9A404522A}" srcOrd="2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28328-D75B-4C46-8F2D-9E7B42CD5ED9}">
      <dsp:nvSpPr>
        <dsp:cNvPr id="0" name=""/>
        <dsp:cNvSpPr/>
      </dsp:nvSpPr>
      <dsp:spPr>
        <a:xfrm>
          <a:off x="0" y="1495"/>
          <a:ext cx="10515504" cy="0"/>
        </a:xfrm>
        <a:prstGeom prst="line">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8923E6C-B855-4EE8-A6B7-A7AA21C0D7EC}">
      <dsp:nvSpPr>
        <dsp:cNvPr id="0" name=""/>
        <dsp:cNvSpPr/>
      </dsp:nvSpPr>
      <dsp:spPr>
        <a:xfrm>
          <a:off x="0" y="1495"/>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Mission, Vision, Values</a:t>
          </a:r>
        </a:p>
      </dsp:txBody>
      <dsp:txXfrm>
        <a:off x="0" y="1495"/>
        <a:ext cx="10515504" cy="563098"/>
      </dsp:txXfrm>
    </dsp:sp>
    <dsp:sp modelId="{95173EAA-33CB-4F69-9F9A-85B23A822DD3}">
      <dsp:nvSpPr>
        <dsp:cNvPr id="0" name=""/>
        <dsp:cNvSpPr/>
      </dsp:nvSpPr>
      <dsp:spPr>
        <a:xfrm>
          <a:off x="0" y="564593"/>
          <a:ext cx="10515504" cy="0"/>
        </a:xfrm>
        <a:prstGeom prst="line">
          <a:avLst/>
        </a:prstGeom>
        <a:gradFill rotWithShape="0">
          <a:gsLst>
            <a:gs pos="0">
              <a:schemeClr val="accent6">
                <a:shade val="80000"/>
                <a:hueOff val="53547"/>
                <a:satOff val="-2152"/>
                <a:lumOff val="4605"/>
                <a:alphaOff val="0"/>
                <a:satMod val="103000"/>
                <a:lumMod val="102000"/>
                <a:tint val="94000"/>
              </a:schemeClr>
            </a:gs>
            <a:gs pos="50000">
              <a:schemeClr val="accent6">
                <a:shade val="80000"/>
                <a:hueOff val="53547"/>
                <a:satOff val="-2152"/>
                <a:lumOff val="4605"/>
                <a:alphaOff val="0"/>
                <a:satMod val="110000"/>
                <a:lumMod val="100000"/>
                <a:shade val="100000"/>
              </a:schemeClr>
            </a:gs>
            <a:gs pos="100000">
              <a:schemeClr val="accent6">
                <a:shade val="80000"/>
                <a:hueOff val="53547"/>
                <a:satOff val="-2152"/>
                <a:lumOff val="4605"/>
                <a:alphaOff val="0"/>
                <a:lumMod val="99000"/>
                <a:satMod val="120000"/>
                <a:shade val="78000"/>
              </a:schemeClr>
            </a:gs>
          </a:gsLst>
          <a:lin ang="5400000" scaled="0"/>
        </a:gradFill>
        <a:ln w="6350" cap="flat" cmpd="sng" algn="ctr">
          <a:solidFill>
            <a:schemeClr val="accent6">
              <a:shade val="80000"/>
              <a:hueOff val="53547"/>
              <a:satOff val="-2152"/>
              <a:lumOff val="4605"/>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F175A21-1E4F-4B21-A97F-F10C3B425441}">
      <dsp:nvSpPr>
        <dsp:cNvPr id="0" name=""/>
        <dsp:cNvSpPr/>
      </dsp:nvSpPr>
      <dsp:spPr>
        <a:xfrm>
          <a:off x="0" y="564593"/>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Context of the Organization </a:t>
          </a:r>
        </a:p>
      </dsp:txBody>
      <dsp:txXfrm>
        <a:off x="0" y="564593"/>
        <a:ext cx="10515504" cy="563098"/>
      </dsp:txXfrm>
    </dsp:sp>
    <dsp:sp modelId="{74EF4F7E-C217-4415-A612-98CE3579CFBA}">
      <dsp:nvSpPr>
        <dsp:cNvPr id="0" name=""/>
        <dsp:cNvSpPr/>
      </dsp:nvSpPr>
      <dsp:spPr>
        <a:xfrm>
          <a:off x="0" y="1127692"/>
          <a:ext cx="10515504" cy="0"/>
        </a:xfrm>
        <a:prstGeom prst="line">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83CD493-7B3D-483C-A804-349508003EAA}">
      <dsp:nvSpPr>
        <dsp:cNvPr id="0" name=""/>
        <dsp:cNvSpPr/>
      </dsp:nvSpPr>
      <dsp:spPr>
        <a:xfrm>
          <a:off x="0" y="1127692"/>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Structure</a:t>
          </a:r>
        </a:p>
      </dsp:txBody>
      <dsp:txXfrm>
        <a:off x="0" y="1127692"/>
        <a:ext cx="10515504" cy="563098"/>
      </dsp:txXfrm>
    </dsp:sp>
    <dsp:sp modelId="{CFEFC088-13C8-4A86-B389-6CC9715C2670}">
      <dsp:nvSpPr>
        <dsp:cNvPr id="0" name=""/>
        <dsp:cNvSpPr/>
      </dsp:nvSpPr>
      <dsp:spPr>
        <a:xfrm>
          <a:off x="0" y="1690790"/>
          <a:ext cx="10515504" cy="0"/>
        </a:xfrm>
        <a:prstGeom prst="line">
          <a:avLst/>
        </a:prstGeom>
        <a:gradFill rotWithShape="0">
          <a:gsLst>
            <a:gs pos="0">
              <a:schemeClr val="accent6">
                <a:shade val="80000"/>
                <a:hueOff val="160640"/>
                <a:satOff val="-6455"/>
                <a:lumOff val="13814"/>
                <a:alphaOff val="0"/>
                <a:satMod val="103000"/>
                <a:lumMod val="102000"/>
                <a:tint val="94000"/>
              </a:schemeClr>
            </a:gs>
            <a:gs pos="50000">
              <a:schemeClr val="accent6">
                <a:shade val="80000"/>
                <a:hueOff val="160640"/>
                <a:satOff val="-6455"/>
                <a:lumOff val="13814"/>
                <a:alphaOff val="0"/>
                <a:satMod val="110000"/>
                <a:lumMod val="100000"/>
                <a:shade val="100000"/>
              </a:schemeClr>
            </a:gs>
            <a:gs pos="100000">
              <a:schemeClr val="accent6">
                <a:shade val="80000"/>
                <a:hueOff val="160640"/>
                <a:satOff val="-6455"/>
                <a:lumOff val="13814"/>
                <a:alphaOff val="0"/>
                <a:lumMod val="99000"/>
                <a:satMod val="120000"/>
                <a:shade val="78000"/>
              </a:schemeClr>
            </a:gs>
          </a:gsLst>
          <a:lin ang="5400000" scaled="0"/>
        </a:gradFill>
        <a:ln w="6350" cap="flat" cmpd="sng" algn="ctr">
          <a:solidFill>
            <a:schemeClr val="accent6">
              <a:shade val="80000"/>
              <a:hueOff val="160640"/>
              <a:satOff val="-6455"/>
              <a:lumOff val="138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9022413F-197F-4A66-A30C-1C6E9506B621}">
      <dsp:nvSpPr>
        <dsp:cNvPr id="0" name=""/>
        <dsp:cNvSpPr/>
      </dsp:nvSpPr>
      <dsp:spPr>
        <a:xfrm>
          <a:off x="0" y="1690790"/>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Culture of Quality</a:t>
          </a:r>
        </a:p>
      </dsp:txBody>
      <dsp:txXfrm>
        <a:off x="0" y="1690790"/>
        <a:ext cx="10515504" cy="563098"/>
      </dsp:txXfrm>
    </dsp:sp>
    <dsp:sp modelId="{A9321D79-1FEC-428C-BB72-D4B4EEECC010}">
      <dsp:nvSpPr>
        <dsp:cNvPr id="0" name=""/>
        <dsp:cNvSpPr/>
      </dsp:nvSpPr>
      <dsp:spPr>
        <a:xfrm>
          <a:off x="0" y="2253888"/>
          <a:ext cx="10515504" cy="0"/>
        </a:xfrm>
        <a:prstGeom prst="line">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7B58A7E8-62ED-449D-8C63-6D80DBDBEFC3}">
      <dsp:nvSpPr>
        <dsp:cNvPr id="0" name=""/>
        <dsp:cNvSpPr/>
      </dsp:nvSpPr>
      <dsp:spPr>
        <a:xfrm>
          <a:off x="0" y="2253888"/>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Outcomes</a:t>
          </a:r>
        </a:p>
      </dsp:txBody>
      <dsp:txXfrm>
        <a:off x="0" y="2253888"/>
        <a:ext cx="10515504" cy="563098"/>
      </dsp:txXfrm>
    </dsp:sp>
    <dsp:sp modelId="{2AD1FC31-83D2-4760-BE5B-510224700B3C}">
      <dsp:nvSpPr>
        <dsp:cNvPr id="0" name=""/>
        <dsp:cNvSpPr/>
      </dsp:nvSpPr>
      <dsp:spPr>
        <a:xfrm>
          <a:off x="0" y="2816986"/>
          <a:ext cx="10515504" cy="0"/>
        </a:xfrm>
        <a:prstGeom prst="line">
          <a:avLst/>
        </a:prstGeom>
        <a:gradFill rotWithShape="0">
          <a:gsLst>
            <a:gs pos="0">
              <a:schemeClr val="accent6">
                <a:shade val="80000"/>
                <a:hueOff val="267733"/>
                <a:satOff val="-10758"/>
                <a:lumOff val="23023"/>
                <a:alphaOff val="0"/>
                <a:satMod val="103000"/>
                <a:lumMod val="102000"/>
                <a:tint val="94000"/>
              </a:schemeClr>
            </a:gs>
            <a:gs pos="50000">
              <a:schemeClr val="accent6">
                <a:shade val="80000"/>
                <a:hueOff val="267733"/>
                <a:satOff val="-10758"/>
                <a:lumOff val="23023"/>
                <a:alphaOff val="0"/>
                <a:satMod val="110000"/>
                <a:lumMod val="100000"/>
                <a:shade val="100000"/>
              </a:schemeClr>
            </a:gs>
            <a:gs pos="100000">
              <a:schemeClr val="accent6">
                <a:shade val="80000"/>
                <a:hueOff val="267733"/>
                <a:satOff val="-10758"/>
                <a:lumOff val="23023"/>
                <a:alphaOff val="0"/>
                <a:lumMod val="99000"/>
                <a:satMod val="120000"/>
                <a:shade val="78000"/>
              </a:schemeClr>
            </a:gs>
          </a:gsLst>
          <a:lin ang="5400000" scaled="0"/>
        </a:gradFill>
        <a:ln w="6350" cap="flat" cmpd="sng" algn="ctr">
          <a:solidFill>
            <a:schemeClr val="accent6">
              <a:shade val="80000"/>
              <a:hueOff val="267733"/>
              <a:satOff val="-10758"/>
              <a:lumOff val="2302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9C9C7CA-1625-4BC4-8D60-BEBF215CEC24}">
      <dsp:nvSpPr>
        <dsp:cNvPr id="0" name=""/>
        <dsp:cNvSpPr/>
      </dsp:nvSpPr>
      <dsp:spPr>
        <a:xfrm>
          <a:off x="0" y="2816986"/>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Questions</a:t>
          </a:r>
        </a:p>
      </dsp:txBody>
      <dsp:txXfrm>
        <a:off x="0" y="2816986"/>
        <a:ext cx="10515504" cy="563098"/>
      </dsp:txXfrm>
    </dsp:sp>
    <dsp:sp modelId="{A5A0BCFA-2310-4010-AB76-AF5EB9093541}">
      <dsp:nvSpPr>
        <dsp:cNvPr id="0" name=""/>
        <dsp:cNvSpPr/>
      </dsp:nvSpPr>
      <dsp:spPr>
        <a:xfrm flipV="1">
          <a:off x="0" y="3380085"/>
          <a:ext cx="10515504" cy="45720"/>
        </a:xfrm>
        <a:prstGeom prst="line">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75F929-B8D2-4955-834A-C792CBDEABC0}">
      <dsp:nvSpPr>
        <dsp:cNvPr id="0" name=""/>
        <dsp:cNvSpPr/>
      </dsp:nvSpPr>
      <dsp:spPr>
        <a:xfrm>
          <a:off x="0" y="3425805"/>
          <a:ext cx="10515504" cy="5630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endParaRPr lang="en-US" sz="2600" kern="1200" dirty="0"/>
        </a:p>
      </dsp:txBody>
      <dsp:txXfrm>
        <a:off x="0" y="3425805"/>
        <a:ext cx="10515504" cy="5630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FBBB2-BE58-4F65-973A-20B964E7E8A7}">
      <dsp:nvSpPr>
        <dsp:cNvPr id="0" name=""/>
        <dsp:cNvSpPr/>
      </dsp:nvSpPr>
      <dsp:spPr>
        <a:xfrm>
          <a:off x="4396" y="336353"/>
          <a:ext cx="815848" cy="326339"/>
        </a:xfrm>
        <a:prstGeom prst="homePlate">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1983</a:t>
          </a:r>
        </a:p>
      </dsp:txBody>
      <dsp:txXfrm>
        <a:off x="4396" y="336353"/>
        <a:ext cx="734263" cy="326339"/>
      </dsp:txXfrm>
    </dsp:sp>
    <dsp:sp modelId="{2F453083-4829-4852-8F9D-F908F5C45F12}">
      <dsp:nvSpPr>
        <dsp:cNvPr id="0" name=""/>
        <dsp:cNvSpPr/>
      </dsp:nvSpPr>
      <dsp:spPr>
        <a:xfrm>
          <a:off x="657075"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t>…</a:t>
          </a:r>
        </a:p>
      </dsp:txBody>
      <dsp:txXfrm>
        <a:off x="820245" y="336353"/>
        <a:ext cx="489509" cy="326339"/>
      </dsp:txXfrm>
    </dsp:sp>
    <dsp:sp modelId="{25AD157C-D3FE-4B34-8637-3408B603A7D4}">
      <dsp:nvSpPr>
        <dsp:cNvPr id="0" name=""/>
        <dsp:cNvSpPr/>
      </dsp:nvSpPr>
      <dsp:spPr>
        <a:xfrm>
          <a:off x="1309753"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2005</a:t>
          </a:r>
        </a:p>
      </dsp:txBody>
      <dsp:txXfrm>
        <a:off x="1472923" y="336353"/>
        <a:ext cx="489509" cy="326339"/>
      </dsp:txXfrm>
    </dsp:sp>
    <dsp:sp modelId="{0C1BF2D4-05AC-401E-BDED-0FEDB6E65593}">
      <dsp:nvSpPr>
        <dsp:cNvPr id="0" name=""/>
        <dsp:cNvSpPr/>
      </dsp:nvSpPr>
      <dsp:spPr>
        <a:xfrm>
          <a:off x="1962432"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t>…</a:t>
          </a:r>
        </a:p>
      </dsp:txBody>
      <dsp:txXfrm>
        <a:off x="2125602" y="336353"/>
        <a:ext cx="489509" cy="326339"/>
      </dsp:txXfrm>
    </dsp:sp>
    <dsp:sp modelId="{1586CA4E-F9CB-4318-AA49-864A088B606E}">
      <dsp:nvSpPr>
        <dsp:cNvPr id="0" name=""/>
        <dsp:cNvSpPr/>
      </dsp:nvSpPr>
      <dsp:spPr>
        <a:xfrm>
          <a:off x="2615111"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2008</a:t>
          </a:r>
        </a:p>
      </dsp:txBody>
      <dsp:txXfrm>
        <a:off x="2778281" y="336353"/>
        <a:ext cx="489509" cy="326339"/>
      </dsp:txXfrm>
    </dsp:sp>
    <dsp:sp modelId="{1A1BDCF7-C370-4BB1-AB38-9E132F86FF74}">
      <dsp:nvSpPr>
        <dsp:cNvPr id="0" name=""/>
        <dsp:cNvSpPr/>
      </dsp:nvSpPr>
      <dsp:spPr>
        <a:xfrm>
          <a:off x="3267789"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2009</a:t>
          </a:r>
        </a:p>
      </dsp:txBody>
      <dsp:txXfrm>
        <a:off x="3430959" y="336353"/>
        <a:ext cx="489509" cy="326339"/>
      </dsp:txXfrm>
    </dsp:sp>
    <dsp:sp modelId="{E3E4E73E-8BD4-48DB-A2F9-8E928F7DC4C8}">
      <dsp:nvSpPr>
        <dsp:cNvPr id="0" name=""/>
        <dsp:cNvSpPr/>
      </dsp:nvSpPr>
      <dsp:spPr>
        <a:xfrm>
          <a:off x="3920468"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t>…</a:t>
          </a:r>
        </a:p>
      </dsp:txBody>
      <dsp:txXfrm>
        <a:off x="4083638" y="336353"/>
        <a:ext cx="489509" cy="326339"/>
      </dsp:txXfrm>
    </dsp:sp>
    <dsp:sp modelId="{19EF6EF6-1B8E-4DDD-9DEC-79B6CB4450D7}">
      <dsp:nvSpPr>
        <dsp:cNvPr id="0" name=""/>
        <dsp:cNvSpPr/>
      </dsp:nvSpPr>
      <dsp:spPr>
        <a:xfrm>
          <a:off x="4573146"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2011</a:t>
          </a:r>
        </a:p>
      </dsp:txBody>
      <dsp:txXfrm>
        <a:off x="4736316" y="336353"/>
        <a:ext cx="489509" cy="326339"/>
      </dsp:txXfrm>
    </dsp:sp>
    <dsp:sp modelId="{2C0CE052-2226-4DC9-945E-F643261707A1}">
      <dsp:nvSpPr>
        <dsp:cNvPr id="0" name=""/>
        <dsp:cNvSpPr/>
      </dsp:nvSpPr>
      <dsp:spPr>
        <a:xfrm>
          <a:off x="5225825"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dirty="0"/>
            <a:t>…</a:t>
          </a:r>
        </a:p>
      </dsp:txBody>
      <dsp:txXfrm>
        <a:off x="5388995" y="336353"/>
        <a:ext cx="489509" cy="326339"/>
      </dsp:txXfrm>
    </dsp:sp>
    <dsp:sp modelId="{3B9B3278-F2BF-432F-8B5A-53C24CBFF8A6}">
      <dsp:nvSpPr>
        <dsp:cNvPr id="0" name=""/>
        <dsp:cNvSpPr/>
      </dsp:nvSpPr>
      <dsp:spPr>
        <a:xfrm>
          <a:off x="5878503"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2014</a:t>
          </a:r>
        </a:p>
      </dsp:txBody>
      <dsp:txXfrm>
        <a:off x="6041673" y="336353"/>
        <a:ext cx="489509" cy="326339"/>
      </dsp:txXfrm>
    </dsp:sp>
    <dsp:sp modelId="{7ABA1535-F32C-47CC-9D04-7039FEE0AD33}">
      <dsp:nvSpPr>
        <dsp:cNvPr id="0" name=""/>
        <dsp:cNvSpPr/>
      </dsp:nvSpPr>
      <dsp:spPr>
        <a:xfrm>
          <a:off x="6531182"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2015</a:t>
          </a:r>
        </a:p>
      </dsp:txBody>
      <dsp:txXfrm>
        <a:off x="6694352" y="336353"/>
        <a:ext cx="489509" cy="326339"/>
      </dsp:txXfrm>
    </dsp:sp>
    <dsp:sp modelId="{60778D38-C6E3-4C56-9F6A-ABB9A404522A}">
      <dsp:nvSpPr>
        <dsp:cNvPr id="0" name=""/>
        <dsp:cNvSpPr/>
      </dsp:nvSpPr>
      <dsp:spPr>
        <a:xfrm>
          <a:off x="7183861" y="336353"/>
          <a:ext cx="815848" cy="326339"/>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b="1" kern="1200" dirty="0"/>
            <a:t>2017</a:t>
          </a:r>
        </a:p>
      </dsp:txBody>
      <dsp:txXfrm>
        <a:off x="7347031" y="336353"/>
        <a:ext cx="489509" cy="32633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0.0608</cdr:x>
      <cdr:y>0.45526</cdr:y>
    </cdr:from>
    <cdr:to>
      <cdr:x>0.98636</cdr:x>
      <cdr:y>0.45526</cdr:y>
    </cdr:to>
    <cdr:cxnSp macro="">
      <cdr:nvCxnSpPr>
        <cdr:cNvPr id="3" name="Straight Connector 2">
          <a:extLst xmlns:a="http://schemas.openxmlformats.org/drawingml/2006/main">
            <a:ext uri="{FF2B5EF4-FFF2-40B4-BE49-F238E27FC236}">
              <a16:creationId xmlns:a16="http://schemas.microsoft.com/office/drawing/2014/main" id="{112FF863-54E9-4850-A491-57FF79192EBE}"/>
            </a:ext>
          </a:extLst>
        </cdr:cNvPr>
        <cdr:cNvCxnSpPr/>
      </cdr:nvCxnSpPr>
      <cdr:spPr>
        <a:xfrm xmlns:a="http://schemas.openxmlformats.org/drawingml/2006/main">
          <a:off x="494146" y="2466880"/>
          <a:ext cx="7523018" cy="0"/>
        </a:xfrm>
        <a:prstGeom xmlns:a="http://schemas.openxmlformats.org/drawingml/2006/main" prst="line">
          <a:avLst/>
        </a:prstGeom>
        <a:ln xmlns:a="http://schemas.openxmlformats.org/drawingml/2006/main">
          <a:solidFill>
            <a:schemeClr val="bg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2771"/>
          </a:xfrm>
          <a:prstGeom prst="rect">
            <a:avLst/>
          </a:prstGeom>
        </p:spPr>
        <p:txBody>
          <a:bodyPr vert="horz" lIns="92757" tIns="46378" rIns="92757" bIns="46378" rtlCol="0"/>
          <a:lstStyle>
            <a:lvl1pPr algn="l">
              <a:defRPr sz="1200"/>
            </a:lvl1pPr>
          </a:lstStyle>
          <a:p>
            <a:endParaRPr lang="en-US"/>
          </a:p>
        </p:txBody>
      </p:sp>
      <p:sp>
        <p:nvSpPr>
          <p:cNvPr id="3" name="Date Placeholder 2"/>
          <p:cNvSpPr>
            <a:spLocks noGrp="1"/>
          </p:cNvSpPr>
          <p:nvPr>
            <p:ph type="dt" idx="1"/>
          </p:nvPr>
        </p:nvSpPr>
        <p:spPr>
          <a:xfrm>
            <a:off x="3970938" y="0"/>
            <a:ext cx="3037840" cy="462771"/>
          </a:xfrm>
          <a:prstGeom prst="rect">
            <a:avLst/>
          </a:prstGeom>
        </p:spPr>
        <p:txBody>
          <a:bodyPr vert="horz" lIns="92757" tIns="46378" rIns="92757" bIns="46378" rtlCol="0"/>
          <a:lstStyle>
            <a:lvl1pPr algn="r">
              <a:defRPr sz="1200"/>
            </a:lvl1pPr>
          </a:lstStyle>
          <a:p>
            <a:fld id="{8C540BBA-986E-48FA-B492-2D0C63BA3F60}" type="datetimeFigureOut">
              <a:rPr lang="en-US" smtClean="0"/>
              <a:t>10/19/2021</a:t>
            </a:fld>
            <a:endParaRPr lang="en-US"/>
          </a:p>
        </p:txBody>
      </p:sp>
      <p:sp>
        <p:nvSpPr>
          <p:cNvPr id="4" name="Slide Image Placeholder 3"/>
          <p:cNvSpPr>
            <a:spLocks noGrp="1" noRot="1" noChangeAspect="1"/>
          </p:cNvSpPr>
          <p:nvPr>
            <p:ph type="sldImg" idx="2"/>
          </p:nvPr>
        </p:nvSpPr>
        <p:spPr>
          <a:xfrm>
            <a:off x="738188" y="1152525"/>
            <a:ext cx="5534025" cy="3113088"/>
          </a:xfrm>
          <a:prstGeom prst="rect">
            <a:avLst/>
          </a:prstGeom>
          <a:noFill/>
          <a:ln w="12700">
            <a:solidFill>
              <a:prstClr val="black"/>
            </a:solidFill>
          </a:ln>
        </p:spPr>
        <p:txBody>
          <a:bodyPr vert="horz" lIns="92757" tIns="46378" rIns="92757" bIns="46378" rtlCol="0" anchor="ctr"/>
          <a:lstStyle/>
          <a:p>
            <a:endParaRPr lang="en-US"/>
          </a:p>
        </p:txBody>
      </p:sp>
      <p:sp>
        <p:nvSpPr>
          <p:cNvPr id="5" name="Notes Placeholder 4"/>
          <p:cNvSpPr>
            <a:spLocks noGrp="1"/>
          </p:cNvSpPr>
          <p:nvPr>
            <p:ph type="body" sz="quarter" idx="3"/>
          </p:nvPr>
        </p:nvSpPr>
        <p:spPr>
          <a:xfrm>
            <a:off x="701040" y="4438749"/>
            <a:ext cx="5608320" cy="3631704"/>
          </a:xfrm>
          <a:prstGeom prst="rect">
            <a:avLst/>
          </a:prstGeom>
        </p:spPr>
        <p:txBody>
          <a:bodyPr vert="horz" lIns="92757" tIns="46378" rIns="92757" bIns="463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0606"/>
            <a:ext cx="3037840" cy="462770"/>
          </a:xfrm>
          <a:prstGeom prst="rect">
            <a:avLst/>
          </a:prstGeom>
        </p:spPr>
        <p:txBody>
          <a:bodyPr vert="horz" lIns="92757" tIns="46378" rIns="92757" bIns="4637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60606"/>
            <a:ext cx="3037840" cy="462770"/>
          </a:xfrm>
          <a:prstGeom prst="rect">
            <a:avLst/>
          </a:prstGeom>
        </p:spPr>
        <p:txBody>
          <a:bodyPr vert="horz" lIns="92757" tIns="46378" rIns="92757" bIns="46378" rtlCol="0" anchor="b"/>
          <a:lstStyle>
            <a:lvl1pPr algn="r">
              <a:defRPr sz="1200"/>
            </a:lvl1pPr>
          </a:lstStyle>
          <a:p>
            <a:fld id="{6479568D-FECA-4933-9032-AE1D31F5D2A3}" type="slidenum">
              <a:rPr lang="en-US" smtClean="0"/>
              <a:t>‹#›</a:t>
            </a:fld>
            <a:endParaRPr lang="en-US"/>
          </a:p>
        </p:txBody>
      </p:sp>
    </p:spTree>
    <p:extLst>
      <p:ext uri="{BB962C8B-B14F-4D97-AF65-F5344CB8AC3E}">
        <p14:creationId xmlns:p14="http://schemas.microsoft.com/office/powerpoint/2010/main" val="362980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Whenever we think about strategic planning and how</a:t>
            </a:r>
            <a:r>
              <a:rPr lang="en-US" baseline="0" dirty="0"/>
              <a:t> we will adapt to the current environment, I think it helps to remind ourselves of who we are, the culture we’re trying to foster, and why we exist. These are summarized in our Mission, Vision, and Values.</a:t>
            </a:r>
          </a:p>
          <a:p>
            <a:endParaRPr lang="en-US" dirty="0"/>
          </a:p>
          <a:p>
            <a:r>
              <a:rPr lang="en-US" dirty="0"/>
              <a:t>PCC Values: Build enduring</a:t>
            </a:r>
            <a:r>
              <a:rPr lang="en-US" baseline="0" dirty="0"/>
              <a:t> relationships with employees, customers, and our communities</a:t>
            </a:r>
          </a:p>
          <a:p>
            <a:endParaRPr lang="en-US" baseline="0" dirty="0"/>
          </a:p>
          <a:p>
            <a:r>
              <a:rPr lang="en-US" baseline="0" dirty="0"/>
              <a:t>Respect all those I serve and with whom I work by treating them with dignity and courtesy</a:t>
            </a:r>
          </a:p>
          <a:p>
            <a:endParaRPr lang="en-US" dirty="0"/>
          </a:p>
          <a:p>
            <a:r>
              <a:rPr lang="en-US" dirty="0"/>
              <a:t>Adopt</a:t>
            </a:r>
            <a:r>
              <a:rPr lang="en-US" baseline="0" dirty="0"/>
              <a:t> a “Can-Do” attitude, using resourcefulness, creativity and innovation to improve our products and services</a:t>
            </a:r>
          </a:p>
          <a:p>
            <a:endParaRPr lang="en-US" baseline="0" dirty="0"/>
          </a:p>
          <a:p>
            <a:r>
              <a:rPr lang="en-US" baseline="0" dirty="0"/>
              <a:t>Seek excellence, striving for the highest quality in everything I do</a:t>
            </a:r>
          </a:p>
          <a:p>
            <a:endParaRPr lang="en-US" baseline="0" dirty="0"/>
          </a:p>
          <a:p>
            <a:r>
              <a:rPr lang="en-US" baseline="0" dirty="0"/>
              <a:t>Act with integrity, inspiring trust and confidence in all my interactions.</a:t>
            </a:r>
            <a:endParaRPr lang="en-US" dirty="0"/>
          </a:p>
        </p:txBody>
      </p:sp>
      <p:sp>
        <p:nvSpPr>
          <p:cNvPr id="4" name="Slide Number Placeholder 3"/>
          <p:cNvSpPr>
            <a:spLocks noGrp="1"/>
          </p:cNvSpPr>
          <p:nvPr>
            <p:ph type="sldNum" sz="quarter" idx="10"/>
          </p:nvPr>
        </p:nvSpPr>
        <p:spPr/>
        <p:txBody>
          <a:bodyPr/>
          <a:lstStyle/>
          <a:p>
            <a:fld id="{D563E958-0A98-435F-937A-870F2806F4AC}" type="slidenum">
              <a:rPr lang="en-US" smtClean="0"/>
              <a:t>5</a:t>
            </a:fld>
            <a:endParaRPr lang="en-US"/>
          </a:p>
        </p:txBody>
      </p:sp>
    </p:spTree>
    <p:extLst>
      <p:ext uri="{BB962C8B-B14F-4D97-AF65-F5344CB8AC3E}">
        <p14:creationId xmlns:p14="http://schemas.microsoft.com/office/powerpoint/2010/main" val="82051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This is an overview of the landmark studies we have completed that have impacted clinical practice</a:t>
            </a:r>
            <a:r>
              <a:rPr lang="en-US" sz="1200" baseline="0" dirty="0">
                <a:latin typeface="Verdana" panose="020B0604030504040204" pitchFamily="34" charset="0"/>
                <a:ea typeface="Verdana" panose="020B0604030504040204" pitchFamily="34" charset="0"/>
                <a:cs typeface="Verdana" panose="020B0604030504040204" pitchFamily="34" charset="0"/>
              </a:rPr>
              <a:t> for not only the veteran but the world.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Verdana" panose="020B0604030504040204" pitchFamily="34" charset="0"/>
                <a:ea typeface="Verdana" panose="020B0604030504040204" pitchFamily="34" charset="0"/>
                <a:cs typeface="Verdana" panose="020B0604030504040204" pitchFamily="34" charset="0"/>
              </a:rPr>
              <a:t>First is our study in 1983 that found giving aspirin would help prevent heart attacks, this is the study where we got an aspirin a day recommendation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CSP 18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Aspirin has a protective effect against AMI in men with unstable angina.</a:t>
            </a:r>
            <a:r>
              <a:rPr lang="en-US" sz="1200" baseline="30000" dirty="0">
                <a:latin typeface="Verdana" panose="020B0604030504040204" pitchFamily="34" charset="0"/>
                <a:ea typeface="Verdana" panose="020B0604030504040204" pitchFamily="34" charset="0"/>
                <a:cs typeface="Verdana" panose="020B0604030504040204" pitchFamily="34" charset="0"/>
              </a:rPr>
              <a:t>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In 2005 the results from the shingles study lead to the approval of the vaccine in adults over 60 years 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The two diabetes studies</a:t>
            </a:r>
            <a:r>
              <a:rPr lang="en-US" sz="1200" baseline="0" dirty="0">
                <a:latin typeface="Verdana" panose="020B0604030504040204" pitchFamily="34" charset="0"/>
                <a:ea typeface="Verdana" panose="020B0604030504040204" pitchFamily="34" charset="0"/>
                <a:cs typeface="Verdana" panose="020B0604030504040204" pitchFamily="34" charset="0"/>
              </a:rPr>
              <a:t> found that maybe lower blood sugars is not as beneficial as we once thought</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ACCORD and CSP 465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Intensive glucose control in older people with Type 2 Diabetes may result in more risk than benefit.3</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In 2009 this study found that DBS was more effective than taking medications</a:t>
            </a:r>
            <a:r>
              <a:rPr lang="en-US" sz="1200" baseline="0" dirty="0">
                <a:latin typeface="Verdana" panose="020B0604030504040204" pitchFamily="34" charset="0"/>
                <a:ea typeface="Verdana" panose="020B0604030504040204" pitchFamily="34" charset="0"/>
                <a:cs typeface="Verdana" panose="020B0604030504040204" pitchFamily="34" charset="0"/>
              </a:rPr>
              <a:t> for Parkinson’s</a:t>
            </a:r>
            <a:endParaRPr lang="en-US" sz="1200" dirty="0">
              <a:latin typeface="Verdana" panose="020B0604030504040204" pitchFamily="34" charset="0"/>
              <a:ea typeface="Verdana" panose="020B0604030504040204" pitchFamily="34" charset="0"/>
              <a:cs typeface="Verdana" panose="020B060403050404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CSP468</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Deep brain stimulation was more effective than best medical therapy for patients with advanced Parkinson's.</a:t>
            </a:r>
            <a:r>
              <a:rPr lang="en-US" sz="1200" baseline="30000" dirty="0">
                <a:latin typeface="Verdana" panose="020B0604030504040204" pitchFamily="34" charset="0"/>
                <a:ea typeface="Verdana" panose="020B0604030504040204" pitchFamily="34" charset="0"/>
                <a:cs typeface="Verdana" panose="020B0604030504040204" pitchFamily="34" charset="0"/>
              </a:rPr>
              <a:t>4</a:t>
            </a:r>
          </a:p>
          <a:p>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In this study,</a:t>
            </a:r>
            <a:r>
              <a:rPr lang="en-US" sz="1200" baseline="0" dirty="0">
                <a:latin typeface="Verdana" panose="020B0604030504040204" pitchFamily="34" charset="0"/>
                <a:ea typeface="Verdana" panose="020B0604030504040204" pitchFamily="34" charset="0"/>
                <a:cs typeface="Verdana" panose="020B0604030504040204" pitchFamily="34" charset="0"/>
              </a:rPr>
              <a:t> we found that what was universally thought of as a safety medication that the supplementation of </a:t>
            </a:r>
            <a:r>
              <a:rPr lang="en-US" sz="1200" baseline="0" dirty="0" err="1">
                <a:latin typeface="Verdana" panose="020B0604030504040204" pitchFamily="34" charset="0"/>
                <a:ea typeface="Verdana" panose="020B0604030504040204" pitchFamily="34" charset="0"/>
                <a:cs typeface="Verdana" panose="020B0604030504040204" pitchFamily="34" charset="0"/>
              </a:rPr>
              <a:t>Vit</a:t>
            </a:r>
            <a:r>
              <a:rPr lang="en-US" sz="1200" baseline="0" dirty="0">
                <a:latin typeface="Verdana" panose="020B0604030504040204" pitchFamily="34" charset="0"/>
                <a:ea typeface="Verdana" panose="020B0604030504040204" pitchFamily="34" charset="0"/>
                <a:cs typeface="Verdana" panose="020B0604030504040204" pitchFamily="34" charset="0"/>
              </a:rPr>
              <a:t> E increased the risk of prostate cancer in a trial designed to examine if it would help prevent prostate cancer.</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CSP499</a:t>
            </a:r>
          </a:p>
          <a:p>
            <a:r>
              <a:rPr lang="en-US" sz="1200" dirty="0">
                <a:latin typeface="Verdana" panose="020B0604030504040204" pitchFamily="34" charset="0"/>
                <a:ea typeface="Verdana" panose="020B0604030504040204" pitchFamily="34" charset="0"/>
                <a:cs typeface="Verdana" panose="020B0604030504040204" pitchFamily="34" charset="0"/>
              </a:rPr>
              <a:t>Dietary supplementation with vitamin E significantly increased the risk of prostate cancer among healthy men in this primary prevention trial.</a:t>
            </a:r>
          </a:p>
          <a:p>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In 2014 for the first time we found</a:t>
            </a:r>
            <a:r>
              <a:rPr lang="en-US" sz="1200" baseline="0" dirty="0">
                <a:latin typeface="Verdana" panose="020B0604030504040204" pitchFamily="34" charset="0"/>
                <a:ea typeface="Verdana" panose="020B0604030504040204" pitchFamily="34" charset="0"/>
                <a:cs typeface="Verdana" panose="020B0604030504040204" pitchFamily="34" charset="0"/>
              </a:rPr>
              <a:t> a treatment that could potentially slow the functional decline in </a:t>
            </a:r>
            <a:r>
              <a:rPr lang="en-US" sz="1200" baseline="0" dirty="0" err="1">
                <a:latin typeface="Verdana" panose="020B0604030504040204" pitchFamily="34" charset="0"/>
                <a:ea typeface="Verdana" panose="020B0604030504040204" pitchFamily="34" charset="0"/>
                <a:cs typeface="Verdana" panose="020B0604030504040204" pitchFamily="34" charset="0"/>
              </a:rPr>
              <a:t>alzheimers</a:t>
            </a:r>
            <a:r>
              <a:rPr lang="en-US" sz="1200" baseline="0" dirty="0">
                <a:latin typeface="Verdana" panose="020B0604030504040204" pitchFamily="34" charset="0"/>
                <a:ea typeface="Verdana" panose="020B0604030504040204" pitchFamily="34" charset="0"/>
                <a:cs typeface="Verdana" panose="020B0604030504040204" pitchFamily="34" charset="0"/>
              </a:rPr>
              <a:t> disease with </a:t>
            </a:r>
            <a:r>
              <a:rPr lang="en-US" sz="1200" baseline="0" dirty="0" err="1">
                <a:latin typeface="Verdana" panose="020B0604030504040204" pitchFamily="34" charset="0"/>
                <a:ea typeface="Verdana" panose="020B0604030504040204" pitchFamily="34" charset="0"/>
                <a:cs typeface="Verdana" panose="020B0604030504040204" pitchFamily="34" charset="0"/>
              </a:rPr>
              <a:t>vit</a:t>
            </a:r>
            <a:r>
              <a:rPr lang="en-US" sz="1200" baseline="0" dirty="0">
                <a:latin typeface="Verdana" panose="020B0604030504040204" pitchFamily="34" charset="0"/>
                <a:ea typeface="Verdana" panose="020B0604030504040204" pitchFamily="34" charset="0"/>
                <a:cs typeface="Verdana" panose="020B0604030504040204" pitchFamily="34" charset="0"/>
              </a:rPr>
              <a:t> E</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CSP 546</a:t>
            </a:r>
          </a:p>
          <a:p>
            <a:r>
              <a:rPr lang="en-US" sz="1200" dirty="0">
                <a:latin typeface="Verdana" panose="020B0604030504040204" pitchFamily="34" charset="0"/>
                <a:ea typeface="Verdana" panose="020B0604030504040204" pitchFamily="34" charset="0"/>
                <a:cs typeface="Verdana" panose="020B0604030504040204" pitchFamily="34" charset="0"/>
              </a:rPr>
              <a:t>Vitamin E resulted in slower functional decline</a:t>
            </a:r>
          </a:p>
          <a:p>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The</a:t>
            </a:r>
            <a:r>
              <a:rPr lang="en-US" sz="1200" baseline="0" dirty="0">
                <a:latin typeface="Verdana" panose="020B0604030504040204" pitchFamily="34" charset="0"/>
                <a:ea typeface="Verdana" panose="020B0604030504040204" pitchFamily="34" charset="0"/>
                <a:cs typeface="Verdana" panose="020B0604030504040204" pitchFamily="34" charset="0"/>
              </a:rPr>
              <a:t> most recent </a:t>
            </a:r>
            <a:r>
              <a:rPr lang="en-US" sz="1200" baseline="0" dirty="0" err="1">
                <a:latin typeface="Verdana" panose="020B0604030504040204" pitchFamily="34" charset="0"/>
                <a:ea typeface="Verdana" panose="020B0604030504040204" pitchFamily="34" charset="0"/>
                <a:cs typeface="Verdana" panose="020B0604030504040204" pitchFamily="34" charset="0"/>
              </a:rPr>
              <a:t>pivitol</a:t>
            </a:r>
            <a:r>
              <a:rPr lang="en-US" sz="1200" baseline="0" dirty="0">
                <a:latin typeface="Verdana" panose="020B0604030504040204" pitchFamily="34" charset="0"/>
                <a:ea typeface="Verdana" panose="020B0604030504040204" pitchFamily="34" charset="0"/>
                <a:cs typeface="Verdana" panose="020B0604030504040204" pitchFamily="34" charset="0"/>
              </a:rPr>
              <a:t> study in blood pressure, found that targeting a blood pressure below was current guidelines suggest found better heart-related outcomes and reduced death</a:t>
            </a:r>
            <a:endParaRPr lang="en-US" sz="1200" dirty="0">
              <a:latin typeface="Verdana" panose="020B0604030504040204" pitchFamily="34" charset="0"/>
              <a:ea typeface="Verdana" panose="020B0604030504040204" pitchFamily="34" charset="0"/>
              <a:cs typeface="Verdana" panose="020B0604030504040204" pitchFamily="34" charset="0"/>
            </a:endParaRPr>
          </a:p>
          <a:p>
            <a:r>
              <a:rPr lang="en-US" sz="1200" dirty="0">
                <a:latin typeface="Verdana" panose="020B0604030504040204" pitchFamily="34" charset="0"/>
                <a:ea typeface="Verdana" panose="020B0604030504040204" pitchFamily="34" charset="0"/>
                <a:cs typeface="Verdana" panose="020B0604030504040204" pitchFamily="34" charset="0"/>
              </a:rPr>
              <a:t>Sprint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Verdana" panose="020B0604030504040204" pitchFamily="34" charset="0"/>
                <a:ea typeface="Verdana" panose="020B0604030504040204" pitchFamily="34" charset="0"/>
                <a:cs typeface="Verdana" panose="020B0604030504040204" pitchFamily="34" charset="0"/>
              </a:rPr>
              <a:t>Found for individuals at high risk for cardiovascular events but without diabetes, targeting a lower systolic blood pressure than previously recommended provided better CV and death outcomes but not without significantly higher risks of adverse events for some.</a:t>
            </a:r>
            <a:r>
              <a:rPr lang="en-US" sz="1200" baseline="30000" dirty="0">
                <a:latin typeface="Verdana" panose="020B0604030504040204" pitchFamily="34" charset="0"/>
                <a:ea typeface="Verdana" panose="020B0604030504040204" pitchFamily="34" charset="0"/>
                <a:cs typeface="Verdana" panose="020B0604030504040204" pitchFamily="34" charset="0"/>
              </a:rPr>
              <a:t>7</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FD0372B-0A5E-4EFB-B1DE-F0DAC051223A}" type="slidenum">
              <a:rPr lang="en-US" smtClean="0"/>
              <a:t>8</a:t>
            </a:fld>
            <a:endParaRPr lang="en-US"/>
          </a:p>
        </p:txBody>
      </p:sp>
    </p:spTree>
    <p:extLst>
      <p:ext uri="{BB962C8B-B14F-4D97-AF65-F5344CB8AC3E}">
        <p14:creationId xmlns:p14="http://schemas.microsoft.com/office/powerpoint/2010/main" val="526189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bg1"/>
                </a:solidFill>
              </a:rPr>
              <a:t>Provides drug and device support to VA’s multi-center clinical trials</a:t>
            </a:r>
          </a:p>
          <a:p>
            <a:r>
              <a:rPr lang="en-US" sz="1200" dirty="0">
                <a:solidFill>
                  <a:schemeClr val="bg1"/>
                </a:solidFill>
              </a:rPr>
              <a:t>Includes the design, development and distribution of clinical trials materials </a:t>
            </a:r>
          </a:p>
          <a:p>
            <a:r>
              <a:rPr lang="en-US" sz="1200" dirty="0">
                <a:solidFill>
                  <a:schemeClr val="bg1"/>
                </a:solidFill>
              </a:rPr>
              <a:t>Provides participant safety support through the Regulatory Affairs and Compliance Section</a:t>
            </a:r>
          </a:p>
          <a:p>
            <a:r>
              <a:rPr lang="en-US" sz="1200" dirty="0">
                <a:solidFill>
                  <a:schemeClr val="bg1"/>
                </a:solidFill>
              </a:rPr>
              <a:t>Ensures adherence to regulatory requirements through the Study Monitoring and Auditing Resource Team (SMART).</a:t>
            </a:r>
          </a:p>
          <a:p>
            <a:endParaRPr lang="en-US" dirty="0"/>
          </a:p>
        </p:txBody>
      </p:sp>
      <p:sp>
        <p:nvSpPr>
          <p:cNvPr id="4" name="Slide Number Placeholder 3"/>
          <p:cNvSpPr>
            <a:spLocks noGrp="1"/>
          </p:cNvSpPr>
          <p:nvPr>
            <p:ph type="sldNum" sz="quarter" idx="10"/>
          </p:nvPr>
        </p:nvSpPr>
        <p:spPr/>
        <p:txBody>
          <a:bodyPr/>
          <a:lstStyle/>
          <a:p>
            <a:fld id="{6479568D-FECA-4933-9032-AE1D31F5D2A3}" type="slidenum">
              <a:rPr lang="en-US" smtClean="0"/>
              <a:t>9</a:t>
            </a:fld>
            <a:endParaRPr lang="en-US"/>
          </a:p>
        </p:txBody>
      </p:sp>
    </p:spTree>
    <p:extLst>
      <p:ext uri="{BB962C8B-B14F-4D97-AF65-F5344CB8AC3E}">
        <p14:creationId xmlns:p14="http://schemas.microsoft.com/office/powerpoint/2010/main" val="1349950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79568D-FECA-4933-9032-AE1D31F5D2A3}" type="slidenum">
              <a:rPr lang="en-US" smtClean="0"/>
              <a:t>11</a:t>
            </a:fld>
            <a:endParaRPr lang="en-US"/>
          </a:p>
        </p:txBody>
      </p:sp>
    </p:spTree>
    <p:extLst>
      <p:ext uri="{BB962C8B-B14F-4D97-AF65-F5344CB8AC3E}">
        <p14:creationId xmlns:p14="http://schemas.microsoft.com/office/powerpoint/2010/main" val="1949660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Progression of Excellence. Last </a:t>
            </a:r>
            <a:r>
              <a:rPr lang="en-US"/>
              <a:t>updated July 2014</a:t>
            </a:r>
          </a:p>
        </p:txBody>
      </p:sp>
      <p:sp>
        <p:nvSpPr>
          <p:cNvPr id="4" name="Slide Number Placeholder 3"/>
          <p:cNvSpPr>
            <a:spLocks noGrp="1"/>
          </p:cNvSpPr>
          <p:nvPr>
            <p:ph type="sldNum" sz="quarter" idx="10"/>
          </p:nvPr>
        </p:nvSpPr>
        <p:spPr/>
        <p:txBody>
          <a:bodyPr/>
          <a:lstStyle/>
          <a:p>
            <a:fld id="{DE670E72-0778-4BC4-80A6-26664A635079}" type="slidenum">
              <a:rPr lang="en-US" smtClean="0"/>
              <a:t>16</a:t>
            </a:fld>
            <a:endParaRPr lang="en-US"/>
          </a:p>
        </p:txBody>
      </p:sp>
    </p:spTree>
    <p:extLst>
      <p:ext uri="{BB962C8B-B14F-4D97-AF65-F5344CB8AC3E}">
        <p14:creationId xmlns:p14="http://schemas.microsoft.com/office/powerpoint/2010/main" val="2848337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CAFF73E9-47E9-40B9-B958-A210108DCA12}"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931310" y="4381144"/>
            <a:ext cx="5147787" cy="4149804"/>
          </a:xfrm>
          <a:noFill/>
          <a:ln/>
        </p:spPr>
        <p:txBody>
          <a:bodyPr/>
          <a:lstStyle/>
          <a:p>
            <a:pPr eaLnBrk="1" hangingPunct="1"/>
            <a:endParaRPr lang="en-US" dirty="0">
              <a:latin typeface="Arial" pitchFamily="34" charset="0"/>
              <a:cs typeface="Arial" pitchFamily="34" charset="0"/>
            </a:endParaRPr>
          </a:p>
        </p:txBody>
      </p:sp>
    </p:spTree>
    <p:extLst>
      <p:ext uri="{BB962C8B-B14F-4D97-AF65-F5344CB8AC3E}">
        <p14:creationId xmlns:p14="http://schemas.microsoft.com/office/powerpoint/2010/main" val="1928965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B43E0A-BA2C-4CEC-AD98-62ABB43E9C45}"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39120240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43E0A-BA2C-4CEC-AD98-62ABB43E9C45}"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1736078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43E0A-BA2C-4CEC-AD98-62ABB43E9C45}"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1924091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B43E0A-BA2C-4CEC-AD98-62ABB43E9C45}"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20869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B43E0A-BA2C-4CEC-AD98-62ABB43E9C45}" type="datetimeFigureOut">
              <a:rPr lang="en-US" smtClean="0"/>
              <a:t>10/19/2021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400085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B43E0A-BA2C-4CEC-AD98-62ABB43E9C45}"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78558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B43E0A-BA2C-4CEC-AD98-62ABB43E9C45}" type="datetimeFigureOut">
              <a:rPr lang="en-US" smtClean="0"/>
              <a:t>10/19/2021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322491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B43E0A-BA2C-4CEC-AD98-62ABB43E9C45}" type="datetimeFigureOut">
              <a:rPr lang="en-US" smtClean="0"/>
              <a:t>10/19/2021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1194610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43E0A-BA2C-4CEC-AD98-62ABB43E9C45}" type="datetimeFigureOut">
              <a:rPr lang="en-US" smtClean="0"/>
              <a:t>10/19/2021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2634449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B43E0A-BA2C-4CEC-AD98-62ABB43E9C45}"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371166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B43E0A-BA2C-4CEC-AD98-62ABB43E9C45}" type="datetimeFigureOut">
              <a:rPr lang="en-US" smtClean="0"/>
              <a:t>10/19/2021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444D3-4829-447C-B7F9-781F93C1C6F8}" type="slidenum">
              <a:rPr lang="en-US" smtClean="0"/>
              <a:t>‹#›</a:t>
            </a:fld>
            <a:endParaRPr lang="en-US"/>
          </a:p>
        </p:txBody>
      </p:sp>
    </p:spTree>
    <p:extLst>
      <p:ext uri="{BB962C8B-B14F-4D97-AF65-F5344CB8AC3E}">
        <p14:creationId xmlns:p14="http://schemas.microsoft.com/office/powerpoint/2010/main" val="4180534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43E0A-BA2C-4CEC-AD98-62ABB43E9C45}" type="datetimeFigureOut">
              <a:rPr lang="en-US" smtClean="0"/>
              <a:t>10/19/2021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444D3-4829-447C-B7F9-781F93C1C6F8}" type="slidenum">
              <a:rPr lang="en-US" smtClean="0"/>
              <a:t>‹#›</a:t>
            </a:fld>
            <a:endParaRPr lang="en-US"/>
          </a:p>
        </p:txBody>
      </p:sp>
    </p:spTree>
    <p:extLst>
      <p:ext uri="{BB962C8B-B14F-4D97-AF65-F5344CB8AC3E}">
        <p14:creationId xmlns:p14="http://schemas.microsoft.com/office/powerpoint/2010/main" val="916776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6.tiff"/><Relationship Id="rId4" Type="http://schemas.openxmlformats.org/officeDocument/2006/relationships/image" Target="../media/image5.tif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5.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4.jpeg"/><Relationship Id="rId17"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13.jpeg"/><Relationship Id="rId5" Type="http://schemas.openxmlformats.org/officeDocument/2006/relationships/diagramQuickStyle" Target="../diagrams/quickStyle2.xml"/><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diagramLayout" Target="../diagrams/layout2.xml"/><Relationship Id="rId9" Type="http://schemas.openxmlformats.org/officeDocument/2006/relationships/image" Target="../media/image11.jpeg"/><Relationship Id="rId1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lumOff val="5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7344" b="42656"/>
          <a:stretch/>
        </p:blipFill>
        <p:spPr>
          <a:xfrm>
            <a:off x="20" y="10"/>
            <a:ext cx="12191980" cy="4571990"/>
          </a:xfrm>
          <a:prstGeom prst="rect">
            <a:avLst/>
          </a:prstGeom>
        </p:spPr>
      </p:pic>
      <p:cxnSp>
        <p:nvCxnSpPr>
          <p:cNvPr id="17" name="Straight Connector 16">
            <a:extLst>
              <a:ext uri="{FF2B5EF4-FFF2-40B4-BE49-F238E27FC236}">
                <a16:creationId xmlns:a16="http://schemas.microsoft.com/office/drawing/2014/main" id="{E126E481-B945-4179-BD79-05E96E9B29E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33136" y="5091762"/>
            <a:ext cx="7834193" cy="1264588"/>
          </a:xfrm>
        </p:spPr>
        <p:txBody>
          <a:bodyPr anchor="ctr">
            <a:normAutofit fontScale="90000"/>
          </a:bodyPr>
          <a:lstStyle/>
          <a:p>
            <a:pPr algn="r"/>
            <a:r>
              <a:rPr lang="en-US" sz="3200" dirty="0"/>
              <a:t>VA Cooperative Studies Program (CSP)</a:t>
            </a:r>
            <a:br>
              <a:rPr lang="en-US" sz="3200" dirty="0"/>
            </a:br>
            <a:r>
              <a:rPr lang="en-US" sz="3200" dirty="0"/>
              <a:t>Clinical Research Pharmacy  Coordinating Center (CRPCC)</a:t>
            </a:r>
          </a:p>
        </p:txBody>
      </p:sp>
      <p:sp>
        <p:nvSpPr>
          <p:cNvPr id="3" name="Subtitle 2"/>
          <p:cNvSpPr>
            <a:spLocks noGrp="1"/>
          </p:cNvSpPr>
          <p:nvPr>
            <p:ph type="subTitle" idx="1"/>
          </p:nvPr>
        </p:nvSpPr>
        <p:spPr>
          <a:xfrm>
            <a:off x="8499107" y="5091763"/>
            <a:ext cx="3269759" cy="1264587"/>
          </a:xfrm>
        </p:spPr>
        <p:txBody>
          <a:bodyPr anchor="ctr">
            <a:noAutofit/>
          </a:bodyPr>
          <a:lstStyle/>
          <a:p>
            <a:pPr algn="l">
              <a:lnSpc>
                <a:spcPct val="100000"/>
              </a:lnSpc>
              <a:spcBef>
                <a:spcPts val="0"/>
              </a:spcBef>
              <a:spcAft>
                <a:spcPts val="1000"/>
              </a:spcAft>
            </a:pPr>
            <a:r>
              <a:rPr lang="en-US" sz="1800" dirty="0"/>
              <a:t>Quality New Mexico</a:t>
            </a:r>
          </a:p>
          <a:p>
            <a:pPr algn="l">
              <a:lnSpc>
                <a:spcPct val="100000"/>
              </a:lnSpc>
              <a:spcBef>
                <a:spcPts val="0"/>
              </a:spcBef>
              <a:spcAft>
                <a:spcPts val="1000"/>
              </a:spcAft>
            </a:pPr>
            <a:r>
              <a:rPr lang="en-US" sz="1800" dirty="0"/>
              <a:t>Leadership Series</a:t>
            </a:r>
          </a:p>
        </p:txBody>
      </p:sp>
    </p:spTree>
    <p:extLst>
      <p:ext uri="{BB962C8B-B14F-4D97-AF65-F5344CB8AC3E}">
        <p14:creationId xmlns:p14="http://schemas.microsoft.com/office/powerpoint/2010/main" val="14829298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29781" y="3104968"/>
            <a:ext cx="3698803" cy="1366528"/>
          </a:xfrm>
          <a:solidFill>
            <a:schemeClr val="bg1">
              <a:alpha val="50000"/>
            </a:schemeClr>
          </a:solidFill>
          <a:ln w="25400" cap="sq">
            <a:solidFill>
              <a:schemeClr val="tx1"/>
            </a:solidFill>
            <a:miter lim="800000"/>
          </a:ln>
        </p:spPr>
        <p:txBody>
          <a:bodyPr>
            <a:normAutofit/>
          </a:bodyPr>
          <a:lstStyle/>
          <a:p>
            <a:pPr algn="ctr"/>
            <a:r>
              <a:rPr lang="en-US" sz="3200" dirty="0"/>
              <a:t>CRPCC Organization</a:t>
            </a:r>
          </a:p>
        </p:txBody>
      </p:sp>
      <p:sp>
        <p:nvSpPr>
          <p:cNvPr id="3" name="Content Placeholder 2"/>
          <p:cNvSpPr>
            <a:spLocks noGrp="1"/>
          </p:cNvSpPr>
          <p:nvPr>
            <p:ph idx="1"/>
          </p:nvPr>
        </p:nvSpPr>
        <p:spPr>
          <a:xfrm>
            <a:off x="5315061" y="1"/>
            <a:ext cx="6876939" cy="6858000"/>
          </a:xfrm>
        </p:spPr>
        <p:txBody>
          <a:bodyPr anchor="ctr">
            <a:noAutofit/>
          </a:bodyPr>
          <a:lstStyle/>
          <a:p>
            <a:pPr lvl="2"/>
            <a:r>
              <a:rPr lang="en-US" dirty="0">
                <a:solidFill>
                  <a:schemeClr val="accent4"/>
                </a:solidFill>
              </a:rPr>
              <a:t>Division of Administrative Operations (DAO)</a:t>
            </a:r>
          </a:p>
          <a:p>
            <a:pPr lvl="3"/>
            <a:r>
              <a:rPr lang="en-US" sz="2000" dirty="0">
                <a:solidFill>
                  <a:schemeClr val="bg1"/>
                </a:solidFill>
              </a:rPr>
              <a:t>Administration (ADMS)</a:t>
            </a:r>
          </a:p>
          <a:p>
            <a:pPr lvl="3"/>
            <a:r>
              <a:rPr lang="en-US" sz="2000" dirty="0">
                <a:solidFill>
                  <a:schemeClr val="bg1"/>
                </a:solidFill>
              </a:rPr>
              <a:t>Finance (FS)</a:t>
            </a:r>
          </a:p>
          <a:p>
            <a:pPr lvl="3"/>
            <a:r>
              <a:rPr lang="en-US" sz="2000" dirty="0">
                <a:solidFill>
                  <a:schemeClr val="bg1"/>
                </a:solidFill>
              </a:rPr>
              <a:t>Workforce and Learning Support (WSLS)</a:t>
            </a:r>
          </a:p>
          <a:p>
            <a:pPr lvl="2"/>
            <a:r>
              <a:rPr lang="en-US" dirty="0">
                <a:solidFill>
                  <a:schemeClr val="accent4"/>
                </a:solidFill>
              </a:rPr>
              <a:t>Division of Quality Assurance (DQA</a:t>
            </a:r>
            <a:r>
              <a:rPr lang="en-US" dirty="0">
                <a:solidFill>
                  <a:schemeClr val="bg1"/>
                </a:solidFill>
              </a:rPr>
              <a:t>)</a:t>
            </a:r>
          </a:p>
          <a:p>
            <a:pPr lvl="3"/>
            <a:r>
              <a:rPr lang="en-US" sz="2000" dirty="0">
                <a:solidFill>
                  <a:schemeClr val="bg1"/>
                </a:solidFill>
              </a:rPr>
              <a:t>Quality Control (QC)</a:t>
            </a:r>
          </a:p>
          <a:p>
            <a:pPr lvl="3"/>
            <a:r>
              <a:rPr lang="en-US" sz="2000" dirty="0">
                <a:solidFill>
                  <a:schemeClr val="bg1"/>
                </a:solidFill>
              </a:rPr>
              <a:t>Regulatory (RACC)</a:t>
            </a:r>
          </a:p>
          <a:p>
            <a:pPr lvl="3"/>
            <a:r>
              <a:rPr lang="en-US" sz="2000" dirty="0">
                <a:solidFill>
                  <a:schemeClr val="bg1"/>
                </a:solidFill>
              </a:rPr>
              <a:t>Site Monitoring, Auditing &amp; Review Team (SMART)</a:t>
            </a:r>
          </a:p>
          <a:p>
            <a:pPr lvl="3"/>
            <a:r>
              <a:rPr lang="en-US" sz="2000" dirty="0">
                <a:solidFill>
                  <a:schemeClr val="bg1"/>
                </a:solidFill>
              </a:rPr>
              <a:t>Laboratory (BPLS)</a:t>
            </a:r>
          </a:p>
          <a:p>
            <a:pPr lvl="2"/>
            <a:r>
              <a:rPr lang="en-US" dirty="0">
                <a:solidFill>
                  <a:schemeClr val="accent4"/>
                </a:solidFill>
              </a:rPr>
              <a:t>Division of Study Design and Management (DSDM)</a:t>
            </a:r>
          </a:p>
          <a:p>
            <a:pPr lvl="3"/>
            <a:r>
              <a:rPr lang="en-US" sz="2000" dirty="0">
                <a:solidFill>
                  <a:schemeClr val="bg1"/>
                </a:solidFill>
              </a:rPr>
              <a:t>Study Design</a:t>
            </a:r>
          </a:p>
          <a:p>
            <a:pPr lvl="3"/>
            <a:r>
              <a:rPr lang="en-US" sz="2000" dirty="0">
                <a:solidFill>
                  <a:schemeClr val="bg1"/>
                </a:solidFill>
              </a:rPr>
              <a:t>Study Planning</a:t>
            </a:r>
          </a:p>
          <a:p>
            <a:pPr lvl="3"/>
            <a:r>
              <a:rPr lang="en-US" sz="2000" dirty="0">
                <a:solidFill>
                  <a:schemeClr val="bg1"/>
                </a:solidFill>
              </a:rPr>
              <a:t>Study Management</a:t>
            </a:r>
          </a:p>
          <a:p>
            <a:pPr lvl="2"/>
            <a:r>
              <a:rPr lang="en-US" dirty="0">
                <a:solidFill>
                  <a:schemeClr val="accent4"/>
                </a:solidFill>
              </a:rPr>
              <a:t>Division of Technical Operations (DTO)</a:t>
            </a:r>
          </a:p>
          <a:p>
            <a:pPr lvl="3"/>
            <a:r>
              <a:rPr lang="en-US" sz="2000" dirty="0">
                <a:solidFill>
                  <a:schemeClr val="bg1"/>
                </a:solidFill>
              </a:rPr>
              <a:t>Clinical Manufacturing (CMS)</a:t>
            </a:r>
          </a:p>
          <a:p>
            <a:pPr lvl="3"/>
            <a:r>
              <a:rPr lang="en-US" sz="2000" dirty="0">
                <a:solidFill>
                  <a:schemeClr val="bg1"/>
                </a:solidFill>
              </a:rPr>
              <a:t>Clinical Materials Management (CMMS)</a:t>
            </a:r>
          </a:p>
          <a:p>
            <a:pPr lvl="3"/>
            <a:r>
              <a:rPr lang="en-US" sz="2000" dirty="0">
                <a:solidFill>
                  <a:schemeClr val="bg1"/>
                </a:solidFill>
              </a:rPr>
              <a:t>Information Technology (ITS)</a:t>
            </a:r>
          </a:p>
        </p:txBody>
      </p:sp>
      <p:pic>
        <p:nvPicPr>
          <p:cNvPr id="5" name="Picture 4">
            <a:extLst>
              <a:ext uri="{FF2B5EF4-FFF2-40B4-BE49-F238E27FC236}">
                <a16:creationId xmlns:a16="http://schemas.microsoft.com/office/drawing/2014/main" id="{1699A5CE-6E47-471C-A855-26B9E142FC12}"/>
              </a:ext>
            </a:extLst>
          </p:cNvPr>
          <p:cNvPicPr/>
          <p:nvPr/>
        </p:nvPicPr>
        <p:blipFill>
          <a:blip r:embed="rId2" cstate="email">
            <a:extLst>
              <a:ext uri="{28A0092B-C50C-407E-A947-70E740481C1C}">
                <a14:useLocalDpi xmlns:a14="http://schemas.microsoft.com/office/drawing/2010/main" val="0"/>
              </a:ext>
            </a:extLst>
          </a:blip>
          <a:stretch>
            <a:fillRect/>
          </a:stretch>
        </p:blipFill>
        <p:spPr>
          <a:xfrm>
            <a:off x="530487" y="326575"/>
            <a:ext cx="4297390" cy="2400300"/>
          </a:xfrm>
          <a:prstGeom prst="rect">
            <a:avLst/>
          </a:prstGeom>
        </p:spPr>
      </p:pic>
    </p:spTree>
    <p:extLst>
      <p:ext uri="{BB962C8B-B14F-4D97-AF65-F5344CB8AC3E}">
        <p14:creationId xmlns:p14="http://schemas.microsoft.com/office/powerpoint/2010/main" val="173193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2F8C7-1840-4DDF-8A9C-B70FE51DAFE8}"/>
              </a:ext>
            </a:extLst>
          </p:cNvPr>
          <p:cNvSpPr>
            <a:spLocks noGrp="1"/>
          </p:cNvSpPr>
          <p:nvPr>
            <p:ph type="title"/>
          </p:nvPr>
        </p:nvSpPr>
        <p:spPr>
          <a:xfrm>
            <a:off x="100361" y="709669"/>
            <a:ext cx="3013880" cy="6360602"/>
          </a:xfrm>
        </p:spPr>
        <p:txBody>
          <a:bodyPr>
            <a:normAutofit/>
          </a:bodyPr>
          <a:lstStyle/>
          <a:p>
            <a:pPr lvl="0"/>
            <a:r>
              <a:rPr lang="en-US" sz="2000" b="1" dirty="0"/>
              <a:t>FDA registered </a:t>
            </a:r>
            <a:r>
              <a:rPr lang="en-US" sz="2000" dirty="0"/>
              <a:t>as a Drug Establishment (drug manufacturing and packaging registration)</a:t>
            </a:r>
            <a:br>
              <a:rPr lang="en-US" sz="2000" dirty="0"/>
            </a:br>
            <a:br>
              <a:rPr lang="en-US" sz="2000" dirty="0"/>
            </a:br>
            <a:r>
              <a:rPr lang="en-US" sz="2000" b="1" dirty="0"/>
              <a:t>DEA registered </a:t>
            </a:r>
            <a:r>
              <a:rPr lang="en-US" sz="2000" dirty="0"/>
              <a:t>for controlled substances research and distribution</a:t>
            </a:r>
            <a:br>
              <a:rPr lang="en-US" sz="2000" dirty="0"/>
            </a:br>
            <a:br>
              <a:rPr lang="en-US" sz="2000" dirty="0"/>
            </a:br>
            <a:r>
              <a:rPr lang="en-US" sz="2000" dirty="0"/>
              <a:t>Registered to two             </a:t>
            </a:r>
            <a:r>
              <a:rPr lang="en-US" sz="2000" b="1" dirty="0"/>
              <a:t>ISO standards: </a:t>
            </a:r>
            <a:br>
              <a:rPr lang="en-US" sz="2000" b="1" dirty="0"/>
            </a:br>
            <a:r>
              <a:rPr lang="en-US" sz="2000" b="1" dirty="0"/>
              <a:t>  9001 </a:t>
            </a:r>
            <a:r>
              <a:rPr lang="en-US" sz="2000" dirty="0"/>
              <a:t>(General </a:t>
            </a:r>
            <a:br>
              <a:rPr lang="en-US" sz="2000" dirty="0"/>
            </a:br>
            <a:r>
              <a:rPr lang="en-US" sz="2000" dirty="0"/>
              <a:t>  Quality Management)</a:t>
            </a:r>
            <a:br>
              <a:rPr lang="en-US" sz="2000" dirty="0"/>
            </a:br>
            <a:r>
              <a:rPr lang="en-US" sz="2000" dirty="0"/>
              <a:t>  </a:t>
            </a:r>
            <a:r>
              <a:rPr lang="en-US" sz="2000" b="1" dirty="0"/>
              <a:t>21500</a:t>
            </a:r>
            <a:r>
              <a:rPr lang="en-US" sz="2000" dirty="0"/>
              <a:t> (Conformance to   </a:t>
            </a:r>
            <a:br>
              <a:rPr lang="en-US" sz="2000" dirty="0"/>
            </a:br>
            <a:r>
              <a:rPr lang="en-US" sz="2000" dirty="0"/>
              <a:t>  Project Management)</a:t>
            </a:r>
            <a:br>
              <a:rPr lang="en-US" sz="2000" dirty="0"/>
            </a:br>
            <a:br>
              <a:rPr lang="en-US" sz="2000" dirty="0"/>
            </a:br>
            <a:r>
              <a:rPr lang="en-US" sz="2000" dirty="0"/>
              <a:t>Lab is accredited by </a:t>
            </a:r>
            <a:r>
              <a:rPr lang="en-US" sz="2000" b="1" dirty="0"/>
              <a:t>College of American Pathologists </a:t>
            </a:r>
            <a:r>
              <a:rPr lang="en-US" sz="2000" dirty="0"/>
              <a:t>and has a </a:t>
            </a:r>
            <a:r>
              <a:rPr lang="en-US" sz="2000" b="1" dirty="0"/>
              <a:t>CMS CLIA Certificate</a:t>
            </a:r>
            <a:br>
              <a:rPr lang="en-US" dirty="0"/>
            </a:br>
            <a:endParaRPr lang="en-US" dirty="0"/>
          </a:p>
        </p:txBody>
      </p:sp>
      <p:pic>
        <p:nvPicPr>
          <p:cNvPr id="3" name="Picture 2">
            <a:extLst>
              <a:ext uri="{FF2B5EF4-FFF2-40B4-BE49-F238E27FC236}">
                <a16:creationId xmlns:a16="http://schemas.microsoft.com/office/drawing/2014/main" id="{90DEC7C0-B985-44B3-A378-F0F42AE404C2}"/>
              </a:ext>
            </a:extLst>
          </p:cNvPr>
          <p:cNvPicPr/>
          <p:nvPr/>
        </p:nvPicPr>
        <p:blipFill>
          <a:blip r:embed="rId3" cstate="email">
            <a:extLst>
              <a:ext uri="{28A0092B-C50C-407E-A947-70E740481C1C}">
                <a14:useLocalDpi xmlns:a14="http://schemas.microsoft.com/office/drawing/2010/main" val="0"/>
              </a:ext>
            </a:extLst>
          </a:blip>
          <a:stretch>
            <a:fillRect/>
          </a:stretch>
        </p:blipFill>
        <p:spPr>
          <a:xfrm>
            <a:off x="3114241" y="709669"/>
            <a:ext cx="9077758" cy="5801360"/>
          </a:xfrm>
          <a:prstGeom prst="rect">
            <a:avLst/>
          </a:prstGeom>
        </p:spPr>
      </p:pic>
      <p:sp>
        <p:nvSpPr>
          <p:cNvPr id="4" name="TextBox 3">
            <a:extLst>
              <a:ext uri="{FF2B5EF4-FFF2-40B4-BE49-F238E27FC236}">
                <a16:creationId xmlns:a16="http://schemas.microsoft.com/office/drawing/2014/main" id="{AB608890-B125-4BD8-8557-4E7EEC0E4740}"/>
              </a:ext>
            </a:extLst>
          </p:cNvPr>
          <p:cNvSpPr txBox="1"/>
          <p:nvPr/>
        </p:nvSpPr>
        <p:spPr>
          <a:xfrm>
            <a:off x="3302793" y="0"/>
            <a:ext cx="8700655" cy="584775"/>
          </a:xfrm>
          <a:prstGeom prst="rect">
            <a:avLst/>
          </a:prstGeom>
          <a:noFill/>
        </p:spPr>
        <p:txBody>
          <a:bodyPr wrap="square" rtlCol="0">
            <a:spAutoFit/>
          </a:bodyPr>
          <a:lstStyle/>
          <a:p>
            <a:pPr algn="ctr"/>
            <a:r>
              <a:rPr lang="en-US" sz="3200" b="1" dirty="0"/>
              <a:t>REGISTRATIONS AND ACCREDITATIONS</a:t>
            </a:r>
          </a:p>
        </p:txBody>
      </p:sp>
      <p:pic>
        <p:nvPicPr>
          <p:cNvPr id="5" name="Picture 4">
            <a:extLst>
              <a:ext uri="{FF2B5EF4-FFF2-40B4-BE49-F238E27FC236}">
                <a16:creationId xmlns:a16="http://schemas.microsoft.com/office/drawing/2014/main" id="{CAF7D324-1771-4A48-B4D5-00110C50697A}"/>
              </a:ext>
            </a:extLst>
          </p:cNvPr>
          <p:cNvPicPr/>
          <p:nvPr/>
        </p:nvPicPr>
        <p:blipFill>
          <a:blip r:embed="rId4">
            <a:extLst>
              <a:ext uri="{28A0092B-C50C-407E-A947-70E740481C1C}">
                <a14:useLocalDpi xmlns:a14="http://schemas.microsoft.com/office/drawing/2010/main" val="0"/>
              </a:ext>
            </a:extLst>
          </a:blip>
          <a:stretch>
            <a:fillRect/>
          </a:stretch>
        </p:blipFill>
        <p:spPr>
          <a:xfrm>
            <a:off x="10477499" y="709669"/>
            <a:ext cx="1714500" cy="1371600"/>
          </a:xfrm>
          <a:prstGeom prst="rect">
            <a:avLst/>
          </a:prstGeom>
        </p:spPr>
      </p:pic>
    </p:spTree>
    <p:extLst>
      <p:ext uri="{BB962C8B-B14F-4D97-AF65-F5344CB8AC3E}">
        <p14:creationId xmlns:p14="http://schemas.microsoft.com/office/powerpoint/2010/main" val="668436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164"/>
            <a:ext cx="10515600" cy="1325563"/>
          </a:xfrm>
        </p:spPr>
        <p:txBody>
          <a:bodyPr>
            <a:normAutofit/>
          </a:bodyPr>
          <a:lstStyle/>
          <a:p>
            <a:pPr algn="ctr"/>
            <a:r>
              <a:rPr lang="en-US" sz="4800" b="1" dirty="0"/>
              <a:t>Demographics of the CRPCC</a:t>
            </a:r>
          </a:p>
        </p:txBody>
      </p:sp>
      <p:sp>
        <p:nvSpPr>
          <p:cNvPr id="3" name="Content Placeholder 2"/>
          <p:cNvSpPr>
            <a:spLocks noGrp="1"/>
          </p:cNvSpPr>
          <p:nvPr>
            <p:ph idx="1"/>
          </p:nvPr>
        </p:nvSpPr>
        <p:spPr>
          <a:xfrm>
            <a:off x="0" y="1783080"/>
            <a:ext cx="3589468" cy="5074920"/>
          </a:xfrm>
        </p:spPr>
        <p:txBody>
          <a:bodyPr>
            <a:normAutofit/>
          </a:bodyPr>
          <a:lstStyle/>
          <a:p>
            <a:r>
              <a:rPr lang="en-US" dirty="0"/>
              <a:t>We have over 100 employees</a:t>
            </a:r>
          </a:p>
          <a:p>
            <a:r>
              <a:rPr lang="en-US" dirty="0"/>
              <a:t>Support up to 70 active trials at a time</a:t>
            </a:r>
          </a:p>
          <a:p>
            <a:r>
              <a:rPr lang="en-US" dirty="0"/>
              <a:t>90,000 study participants who have contributed to the study of over 300 drugs and devices at 1,600 sites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468" y="1690688"/>
            <a:ext cx="8378312" cy="4712801"/>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1379884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36A0-F8F8-49F2-B113-E89395F072B4}"/>
              </a:ext>
            </a:extLst>
          </p:cNvPr>
          <p:cNvSpPr>
            <a:spLocks noGrp="1"/>
          </p:cNvSpPr>
          <p:nvPr>
            <p:ph type="title"/>
          </p:nvPr>
        </p:nvSpPr>
        <p:spPr>
          <a:xfrm>
            <a:off x="6982692" y="688253"/>
            <a:ext cx="5389418" cy="5481493"/>
          </a:xfrm>
        </p:spPr>
        <p:txBody>
          <a:bodyPr>
            <a:normAutofit/>
          </a:bodyPr>
          <a:lstStyle/>
          <a:p>
            <a:pPr algn="ctr"/>
            <a:r>
              <a:rPr lang="en-US" sz="4200" dirty="0"/>
              <a:t>Center Culture</a:t>
            </a:r>
            <a:br>
              <a:rPr lang="en-US" sz="4200" dirty="0"/>
            </a:br>
            <a:br>
              <a:rPr lang="en-US" sz="4200" dirty="0"/>
            </a:br>
            <a:r>
              <a:rPr lang="en-US" sz="3600" dirty="0"/>
              <a:t>“Culture Eats </a:t>
            </a:r>
            <a:br>
              <a:rPr lang="en-US" sz="3600" dirty="0"/>
            </a:br>
            <a:r>
              <a:rPr lang="en-US" sz="3600" dirty="0"/>
              <a:t>Strategy for Breakfast.”</a:t>
            </a:r>
            <a:endParaRPr lang="en-US" sz="4200" dirty="0"/>
          </a:p>
        </p:txBody>
      </p:sp>
      <p:pic>
        <p:nvPicPr>
          <p:cNvPr id="1026" name="Picture 2" descr="https://cdn-images-1.medium.com/max/1600/1*BeMBbnD_-4x2n3DKySUhEA.png">
            <a:extLst>
              <a:ext uri="{FF2B5EF4-FFF2-40B4-BE49-F238E27FC236}">
                <a16:creationId xmlns:a16="http://schemas.microsoft.com/office/drawing/2014/main" id="{CEA3D62D-2D2D-4393-863A-FAC3CAB5DB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156" y="0"/>
            <a:ext cx="675409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740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Graphic 6">
            <a:extLst>
              <a:ext uri="{FF2B5EF4-FFF2-40B4-BE49-F238E27FC236}">
                <a16:creationId xmlns:a16="http://schemas.microsoft.com/office/drawing/2014/main" id="{73AD89F0-646A-46F2-95F0-89ECDF84FD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2" name="Title 1"/>
          <p:cNvSpPr>
            <a:spLocks noGrp="1"/>
          </p:cNvSpPr>
          <p:nvPr>
            <p:ph type="title"/>
          </p:nvPr>
        </p:nvSpPr>
        <p:spPr>
          <a:xfrm>
            <a:off x="7412125" y="669471"/>
            <a:ext cx="4211140" cy="5729608"/>
          </a:xfrm>
          <a:solidFill>
            <a:schemeClr val="accent3">
              <a:lumMod val="40000"/>
              <a:lumOff val="60000"/>
            </a:schemeClr>
          </a:solidFill>
          <a:effectLst>
            <a:softEdge rad="228600"/>
          </a:effectLst>
        </p:spPr>
        <p:txBody>
          <a:bodyPr>
            <a:normAutofit/>
          </a:bodyPr>
          <a:lstStyle/>
          <a:p>
            <a:pPr algn="ctr"/>
            <a:r>
              <a:rPr lang="en-US" sz="5400" b="1" dirty="0"/>
              <a:t>Culture of Quality/ Performance Excellence</a:t>
            </a:r>
            <a:br>
              <a:rPr lang="en-US" sz="4000" b="1" dirty="0">
                <a:solidFill>
                  <a:schemeClr val="accent1">
                    <a:lumMod val="50000"/>
                  </a:schemeClr>
                </a:solidFill>
              </a:rPr>
            </a:br>
            <a:br>
              <a:rPr lang="en-US" sz="4000" b="1" dirty="0">
                <a:solidFill>
                  <a:schemeClr val="accent1">
                    <a:lumMod val="50000"/>
                  </a:schemeClr>
                </a:solidFill>
              </a:rPr>
            </a:br>
            <a:br>
              <a:rPr lang="en-US" sz="4000" b="1" dirty="0">
                <a:solidFill>
                  <a:schemeClr val="accent1">
                    <a:lumMod val="50000"/>
                  </a:schemeClr>
                </a:solidFill>
              </a:rPr>
            </a:br>
            <a:endParaRPr lang="en-US" sz="4000" b="1" dirty="0">
              <a:solidFill>
                <a:schemeClr val="accent1">
                  <a:lumMod val="50000"/>
                </a:schemeClr>
              </a:solidFill>
            </a:endParaRPr>
          </a:p>
        </p:txBody>
      </p:sp>
      <p:sp>
        <p:nvSpPr>
          <p:cNvPr id="13" name="Text Placeholder 12">
            <a:extLst>
              <a:ext uri="{FF2B5EF4-FFF2-40B4-BE49-F238E27FC236}">
                <a16:creationId xmlns:a16="http://schemas.microsoft.com/office/drawing/2014/main" id="{FD367C1C-D272-48BC-A15A-DE774227024C}"/>
              </a:ext>
            </a:extLst>
          </p:cNvPr>
          <p:cNvSpPr>
            <a:spLocks noGrp="1"/>
          </p:cNvSpPr>
          <p:nvPr>
            <p:ph type="body" sz="half" idx="2"/>
          </p:nvPr>
        </p:nvSpPr>
        <p:spPr/>
        <p:txBody>
          <a:bodyPr/>
          <a:lstStyle/>
          <a:p>
            <a:endParaRPr lang="en-US"/>
          </a:p>
        </p:txBody>
      </p:sp>
      <p:pic>
        <p:nvPicPr>
          <p:cNvPr id="10" name="Picture 9">
            <a:extLst>
              <a:ext uri="{FF2B5EF4-FFF2-40B4-BE49-F238E27FC236}">
                <a16:creationId xmlns:a16="http://schemas.microsoft.com/office/drawing/2014/main" id="{88F7F8D2-73FA-4601-A5C1-FF9ED81D5A6A}"/>
              </a:ext>
            </a:extLst>
          </p:cNvPr>
          <p:cNvPicPr>
            <a:picLocks noChangeAspect="1"/>
          </p:cNvPicPr>
          <p:nvPr/>
        </p:nvPicPr>
        <p:blipFill>
          <a:blip r:embed="rId4"/>
          <a:stretch>
            <a:fillRect/>
          </a:stretch>
        </p:blipFill>
        <p:spPr>
          <a:xfrm>
            <a:off x="3174738" y="2057400"/>
            <a:ext cx="3098682" cy="2567652"/>
          </a:xfrm>
          <a:prstGeom prst="rect">
            <a:avLst/>
          </a:prstGeom>
        </p:spPr>
      </p:pic>
      <p:pic>
        <p:nvPicPr>
          <p:cNvPr id="11" name="Picture 10">
            <a:extLst>
              <a:ext uri="{FF2B5EF4-FFF2-40B4-BE49-F238E27FC236}">
                <a16:creationId xmlns:a16="http://schemas.microsoft.com/office/drawing/2014/main" id="{B97F59A0-1AEF-4DF5-8219-5D07CC5673C2}"/>
              </a:ext>
            </a:extLst>
          </p:cNvPr>
          <p:cNvPicPr>
            <a:picLocks noChangeAspect="1"/>
          </p:cNvPicPr>
          <p:nvPr/>
        </p:nvPicPr>
        <p:blipFill>
          <a:blip r:embed="rId5"/>
          <a:stretch>
            <a:fillRect/>
          </a:stretch>
        </p:blipFill>
        <p:spPr>
          <a:xfrm>
            <a:off x="504929" y="3806075"/>
            <a:ext cx="3128391" cy="2593004"/>
          </a:xfrm>
          <a:prstGeom prst="rect">
            <a:avLst/>
          </a:prstGeom>
        </p:spPr>
      </p:pic>
      <p:pic>
        <p:nvPicPr>
          <p:cNvPr id="6" name="Picture 5">
            <a:extLst>
              <a:ext uri="{FF2B5EF4-FFF2-40B4-BE49-F238E27FC236}">
                <a16:creationId xmlns:a16="http://schemas.microsoft.com/office/drawing/2014/main" id="{C665892C-7BF6-4660-A728-151BE67F7949}"/>
              </a:ext>
            </a:extLst>
          </p:cNvPr>
          <p:cNvPicPr>
            <a:picLocks noChangeAspect="1"/>
          </p:cNvPicPr>
          <p:nvPr/>
        </p:nvPicPr>
        <p:blipFill>
          <a:blip r:embed="rId6"/>
          <a:stretch>
            <a:fillRect/>
          </a:stretch>
        </p:blipFill>
        <p:spPr>
          <a:xfrm>
            <a:off x="624381" y="297296"/>
            <a:ext cx="2664919" cy="2901363"/>
          </a:xfrm>
          <a:prstGeom prst="rect">
            <a:avLst/>
          </a:prstGeom>
        </p:spPr>
      </p:pic>
      <p:sp>
        <p:nvSpPr>
          <p:cNvPr id="14" name="TextBox 13">
            <a:extLst>
              <a:ext uri="{FF2B5EF4-FFF2-40B4-BE49-F238E27FC236}">
                <a16:creationId xmlns:a16="http://schemas.microsoft.com/office/drawing/2014/main" id="{47947652-3650-4263-B40D-DC5229B7EED4}"/>
              </a:ext>
            </a:extLst>
          </p:cNvPr>
          <p:cNvSpPr txBox="1"/>
          <p:nvPr/>
        </p:nvSpPr>
        <p:spPr>
          <a:xfrm>
            <a:off x="6274170" y="2576514"/>
            <a:ext cx="471053" cy="185434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64380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ality Hierarchy_02_23_2007">
            <a:extLst>
              <a:ext uri="{FF2B5EF4-FFF2-40B4-BE49-F238E27FC236}">
                <a16:creationId xmlns:a16="http://schemas.microsoft.com/office/drawing/2014/main" id="{173C53DF-A833-46B5-B0A6-0AB54E6BB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0363" y="336694"/>
            <a:ext cx="8839200" cy="646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204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29" y="-337462"/>
            <a:ext cx="12262763" cy="8175176"/>
          </a:xfrm>
          <a:prstGeom prst="rect">
            <a:avLst/>
          </a:prstGeom>
        </p:spPr>
      </p:pic>
    </p:spTree>
    <p:extLst>
      <p:ext uri="{BB962C8B-B14F-4D97-AF65-F5344CB8AC3E}">
        <p14:creationId xmlns:p14="http://schemas.microsoft.com/office/powerpoint/2010/main" val="142094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noChangeAspect="1"/>
          </p:cNvGraphicFramePr>
          <p:nvPr/>
        </p:nvGraphicFramePr>
        <p:xfrm>
          <a:off x="1668463" y="855663"/>
          <a:ext cx="8738280" cy="4248476"/>
        </p:xfrm>
        <a:graphic>
          <a:graphicData uri="http://schemas.openxmlformats.org/drawingml/2006/chart">
            <c:chart xmlns:c="http://schemas.openxmlformats.org/drawingml/2006/chart" xmlns:r="http://schemas.openxmlformats.org/officeDocument/2006/relationships" r:id="rId3"/>
          </a:graphicData>
        </a:graphic>
      </p:graphicFrame>
      <p:sp>
        <p:nvSpPr>
          <p:cNvPr id="18435" name="Rectangle 3"/>
          <p:cNvSpPr>
            <a:spLocks noChangeArrowheads="1"/>
          </p:cNvSpPr>
          <p:nvPr/>
        </p:nvSpPr>
        <p:spPr bwMode="auto">
          <a:xfrm>
            <a:off x="2871788" y="214313"/>
            <a:ext cx="6858000" cy="641350"/>
          </a:xfrm>
          <a:prstGeom prst="rect">
            <a:avLst/>
          </a:prstGeom>
          <a:noFill/>
          <a:ln w="9525" algn="ctr">
            <a:noFill/>
            <a:miter lim="800000"/>
            <a:headEnd/>
            <a:tailEnd/>
          </a:ln>
        </p:spPr>
        <p:txBody>
          <a:bodyPr anchor="b"/>
          <a:lstStyle/>
          <a:p>
            <a:pPr algn="ctr" eaLnBrk="0" hangingPunct="0">
              <a:lnSpc>
                <a:spcPct val="80000"/>
              </a:lnSpc>
            </a:pPr>
            <a:endParaRPr lang="en-US" sz="1100" b="1" dirty="0">
              <a:solidFill>
                <a:schemeClr val="tx2"/>
              </a:solidFill>
              <a:latin typeface="Times New Roman" pitchFamily="18" charset="0"/>
            </a:endParaRPr>
          </a:p>
        </p:txBody>
      </p:sp>
      <p:sp>
        <p:nvSpPr>
          <p:cNvPr id="18436" name="Text Box 4"/>
          <p:cNvSpPr txBox="1">
            <a:spLocks noChangeArrowheads="1"/>
          </p:cNvSpPr>
          <p:nvPr/>
        </p:nvSpPr>
        <p:spPr bwMode="auto">
          <a:xfrm>
            <a:off x="2989264" y="1104900"/>
            <a:ext cx="7221537" cy="641350"/>
          </a:xfrm>
          <a:prstGeom prst="rect">
            <a:avLst/>
          </a:prstGeom>
          <a:noFill/>
          <a:ln w="9525">
            <a:noFill/>
            <a:miter lim="800000"/>
            <a:headEnd/>
            <a:tailEnd/>
          </a:ln>
        </p:spPr>
        <p:txBody>
          <a:bodyPr>
            <a:spAutoFit/>
          </a:bodyPr>
          <a:lstStyle/>
          <a:p>
            <a:pPr algn="ctr" eaLnBrk="0" hangingPunct="0">
              <a:lnSpc>
                <a:spcPct val="80000"/>
              </a:lnSpc>
            </a:pPr>
            <a:endParaRPr lang="en-US" sz="2000" b="1" dirty="0">
              <a:solidFill>
                <a:schemeClr val="tx2"/>
              </a:solidFill>
              <a:latin typeface="Times New Roman" pitchFamily="18" charset="0"/>
            </a:endParaRPr>
          </a:p>
          <a:p>
            <a:pPr algn="ctr" eaLnBrk="0" hangingPunct="0"/>
            <a:endParaRPr lang="en-US" sz="2000" dirty="0">
              <a:latin typeface="Times New Roman" pitchFamily="18" charset="0"/>
            </a:endParaRPr>
          </a:p>
        </p:txBody>
      </p:sp>
      <p:sp>
        <p:nvSpPr>
          <p:cNvPr id="18437" name="Rectangle 5"/>
          <p:cNvSpPr>
            <a:spLocks noChangeArrowheads="1"/>
          </p:cNvSpPr>
          <p:nvPr/>
        </p:nvSpPr>
        <p:spPr bwMode="auto">
          <a:xfrm>
            <a:off x="1668463" y="0"/>
            <a:ext cx="9144000" cy="960438"/>
          </a:xfrm>
          <a:prstGeom prst="rect">
            <a:avLst/>
          </a:prstGeom>
          <a:noFill/>
          <a:ln w="9525">
            <a:noFill/>
            <a:miter lim="800000"/>
            <a:headEnd/>
            <a:tailEnd/>
          </a:ln>
        </p:spPr>
        <p:txBody>
          <a:bodyPr anchor="ctr"/>
          <a:lstStyle/>
          <a:p>
            <a:pPr algn="r"/>
            <a:endParaRPr lang="en-US" sz="2800" b="1" dirty="0">
              <a:solidFill>
                <a:schemeClr val="tx2"/>
              </a:solidFill>
            </a:endParaRPr>
          </a:p>
        </p:txBody>
      </p:sp>
      <p:cxnSp>
        <p:nvCxnSpPr>
          <p:cNvPr id="18438" name="Straight Connector 10"/>
          <p:cNvCxnSpPr>
            <a:cxnSpLocks noChangeShapeType="1"/>
          </p:cNvCxnSpPr>
          <p:nvPr/>
        </p:nvCxnSpPr>
        <p:spPr bwMode="auto">
          <a:xfrm>
            <a:off x="2225676" y="2200275"/>
            <a:ext cx="2328863" cy="1588"/>
          </a:xfrm>
          <a:prstGeom prst="line">
            <a:avLst/>
          </a:prstGeom>
          <a:noFill/>
          <a:ln w="9525" algn="ctr">
            <a:noFill/>
            <a:round/>
            <a:headEnd/>
            <a:tailEnd/>
          </a:ln>
        </p:spPr>
      </p:cxnSp>
      <p:sp>
        <p:nvSpPr>
          <p:cNvPr id="18448" name="Title 23"/>
          <p:cNvSpPr>
            <a:spLocks noGrp="1"/>
          </p:cNvSpPr>
          <p:nvPr>
            <p:ph type="title"/>
          </p:nvPr>
        </p:nvSpPr>
        <p:spPr>
          <a:xfrm>
            <a:off x="1695451" y="199799"/>
            <a:ext cx="8728075" cy="582612"/>
          </a:xfrm>
          <a:noFill/>
        </p:spPr>
        <p:txBody>
          <a:bodyPr>
            <a:normAutofit fontScale="90000"/>
          </a:bodyPr>
          <a:lstStyle/>
          <a:p>
            <a:pPr eaLnBrk="1" hangingPunct="1"/>
            <a:r>
              <a:rPr lang="en-US" dirty="0"/>
              <a:t>Engagement Across CSP Centers Compared to the US Govt</a:t>
            </a:r>
          </a:p>
        </p:txBody>
      </p:sp>
      <p:graphicFrame>
        <p:nvGraphicFramePr>
          <p:cNvPr id="2" name="Table 1"/>
          <p:cNvGraphicFramePr>
            <a:graphicFrameLocks noGrp="1"/>
          </p:cNvGraphicFramePr>
          <p:nvPr/>
        </p:nvGraphicFramePr>
        <p:xfrm>
          <a:off x="1668463" y="4381203"/>
          <a:ext cx="8762031" cy="834834"/>
        </p:xfrm>
        <a:graphic>
          <a:graphicData uri="http://schemas.openxmlformats.org/drawingml/2006/table">
            <a:tbl>
              <a:tblPr firstRow="1" bandRow="1">
                <a:tableStyleId>{2D5ABB26-0587-4C30-8999-92F81FD0307C}</a:tableStyleId>
              </a:tblPr>
              <a:tblGrid>
                <a:gridCol w="374012">
                  <a:extLst>
                    <a:ext uri="{9D8B030D-6E8A-4147-A177-3AD203B41FA5}">
                      <a16:colId xmlns:a16="http://schemas.microsoft.com/office/drawing/2014/main" val="20000"/>
                    </a:ext>
                  </a:extLst>
                </a:gridCol>
                <a:gridCol w="405353">
                  <a:extLst>
                    <a:ext uri="{9D8B030D-6E8A-4147-A177-3AD203B41FA5}">
                      <a16:colId xmlns:a16="http://schemas.microsoft.com/office/drawing/2014/main" val="20001"/>
                    </a:ext>
                  </a:extLst>
                </a:gridCol>
                <a:gridCol w="489068">
                  <a:extLst>
                    <a:ext uri="{9D8B030D-6E8A-4147-A177-3AD203B41FA5}">
                      <a16:colId xmlns:a16="http://schemas.microsoft.com/office/drawing/2014/main" val="20002"/>
                    </a:ext>
                  </a:extLst>
                </a:gridCol>
                <a:gridCol w="406655">
                  <a:extLst>
                    <a:ext uri="{9D8B030D-6E8A-4147-A177-3AD203B41FA5}">
                      <a16:colId xmlns:a16="http://schemas.microsoft.com/office/drawing/2014/main" val="20003"/>
                    </a:ext>
                  </a:extLst>
                </a:gridCol>
                <a:gridCol w="381240">
                  <a:extLst>
                    <a:ext uri="{9D8B030D-6E8A-4147-A177-3AD203B41FA5}">
                      <a16:colId xmlns:a16="http://schemas.microsoft.com/office/drawing/2014/main" val="20004"/>
                    </a:ext>
                  </a:extLst>
                </a:gridCol>
                <a:gridCol w="393948">
                  <a:extLst>
                    <a:ext uri="{9D8B030D-6E8A-4147-A177-3AD203B41FA5}">
                      <a16:colId xmlns:a16="http://schemas.microsoft.com/office/drawing/2014/main" val="20005"/>
                    </a:ext>
                  </a:extLst>
                </a:gridCol>
                <a:gridCol w="392765">
                  <a:extLst>
                    <a:ext uri="{9D8B030D-6E8A-4147-A177-3AD203B41FA5}">
                      <a16:colId xmlns:a16="http://schemas.microsoft.com/office/drawing/2014/main" val="20006"/>
                    </a:ext>
                  </a:extLst>
                </a:gridCol>
                <a:gridCol w="384220">
                  <a:extLst>
                    <a:ext uri="{9D8B030D-6E8A-4147-A177-3AD203B41FA5}">
                      <a16:colId xmlns:a16="http://schemas.microsoft.com/office/drawing/2014/main" val="20007"/>
                    </a:ext>
                  </a:extLst>
                </a:gridCol>
                <a:gridCol w="392765">
                  <a:extLst>
                    <a:ext uri="{9D8B030D-6E8A-4147-A177-3AD203B41FA5}">
                      <a16:colId xmlns:a16="http://schemas.microsoft.com/office/drawing/2014/main" val="20008"/>
                    </a:ext>
                  </a:extLst>
                </a:gridCol>
                <a:gridCol w="419364">
                  <a:extLst>
                    <a:ext uri="{9D8B030D-6E8A-4147-A177-3AD203B41FA5}">
                      <a16:colId xmlns:a16="http://schemas.microsoft.com/office/drawing/2014/main" val="20009"/>
                    </a:ext>
                  </a:extLst>
                </a:gridCol>
                <a:gridCol w="393948">
                  <a:extLst>
                    <a:ext uri="{9D8B030D-6E8A-4147-A177-3AD203B41FA5}">
                      <a16:colId xmlns:a16="http://schemas.microsoft.com/office/drawing/2014/main" val="20010"/>
                    </a:ext>
                  </a:extLst>
                </a:gridCol>
                <a:gridCol w="392765">
                  <a:extLst>
                    <a:ext uri="{9D8B030D-6E8A-4147-A177-3AD203B41FA5}">
                      <a16:colId xmlns:a16="http://schemas.microsoft.com/office/drawing/2014/main" val="20011"/>
                    </a:ext>
                  </a:extLst>
                </a:gridCol>
                <a:gridCol w="406655">
                  <a:extLst>
                    <a:ext uri="{9D8B030D-6E8A-4147-A177-3AD203B41FA5}">
                      <a16:colId xmlns:a16="http://schemas.microsoft.com/office/drawing/2014/main" val="20012"/>
                    </a:ext>
                  </a:extLst>
                </a:gridCol>
                <a:gridCol w="393949">
                  <a:extLst>
                    <a:ext uri="{9D8B030D-6E8A-4147-A177-3AD203B41FA5}">
                      <a16:colId xmlns:a16="http://schemas.microsoft.com/office/drawing/2014/main" val="20013"/>
                    </a:ext>
                  </a:extLst>
                </a:gridCol>
                <a:gridCol w="432072">
                  <a:extLst>
                    <a:ext uri="{9D8B030D-6E8A-4147-A177-3AD203B41FA5}">
                      <a16:colId xmlns:a16="http://schemas.microsoft.com/office/drawing/2014/main" val="20014"/>
                    </a:ext>
                  </a:extLst>
                </a:gridCol>
                <a:gridCol w="392765">
                  <a:extLst>
                    <a:ext uri="{9D8B030D-6E8A-4147-A177-3AD203B41FA5}">
                      <a16:colId xmlns:a16="http://schemas.microsoft.com/office/drawing/2014/main" val="20015"/>
                    </a:ext>
                  </a:extLst>
                </a:gridCol>
                <a:gridCol w="381239">
                  <a:extLst>
                    <a:ext uri="{9D8B030D-6E8A-4147-A177-3AD203B41FA5}">
                      <a16:colId xmlns:a16="http://schemas.microsoft.com/office/drawing/2014/main" val="20016"/>
                    </a:ext>
                  </a:extLst>
                </a:gridCol>
                <a:gridCol w="392765">
                  <a:extLst>
                    <a:ext uri="{9D8B030D-6E8A-4147-A177-3AD203B41FA5}">
                      <a16:colId xmlns:a16="http://schemas.microsoft.com/office/drawing/2014/main" val="20017"/>
                    </a:ext>
                  </a:extLst>
                </a:gridCol>
                <a:gridCol w="368531">
                  <a:extLst>
                    <a:ext uri="{9D8B030D-6E8A-4147-A177-3AD203B41FA5}">
                      <a16:colId xmlns:a16="http://schemas.microsoft.com/office/drawing/2014/main" val="20018"/>
                    </a:ext>
                  </a:extLst>
                </a:gridCol>
                <a:gridCol w="406655">
                  <a:extLst>
                    <a:ext uri="{9D8B030D-6E8A-4147-A177-3AD203B41FA5}">
                      <a16:colId xmlns:a16="http://schemas.microsoft.com/office/drawing/2014/main" val="20019"/>
                    </a:ext>
                  </a:extLst>
                </a:gridCol>
                <a:gridCol w="392765">
                  <a:extLst>
                    <a:ext uri="{9D8B030D-6E8A-4147-A177-3AD203B41FA5}">
                      <a16:colId xmlns:a16="http://schemas.microsoft.com/office/drawing/2014/main" val="20020"/>
                    </a:ext>
                  </a:extLst>
                </a:gridCol>
                <a:gridCol w="368532">
                  <a:extLst>
                    <a:ext uri="{9D8B030D-6E8A-4147-A177-3AD203B41FA5}">
                      <a16:colId xmlns:a16="http://schemas.microsoft.com/office/drawing/2014/main" val="20021"/>
                    </a:ext>
                  </a:extLst>
                </a:gridCol>
              </a:tblGrid>
              <a:tr h="278278">
                <a:tc>
                  <a:txBody>
                    <a:bodyPr/>
                    <a:lstStyle/>
                    <a:p>
                      <a:endParaRPr 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en-US" sz="1050" b="1" dirty="0"/>
                        <a:t>CSP 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Albuquerque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Boston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West Haven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Perry Point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Palo Alto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a:r>
                        <a:rPr lang="en-US" sz="1050" b="1" dirty="0"/>
                        <a:t>Hines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8278">
                <a:tc>
                  <a:txBody>
                    <a:bodyPr/>
                    <a:lstStyle/>
                    <a:p>
                      <a:r>
                        <a:rPr lang="en-US" sz="900" b="1" dirty="0"/>
                        <a:t>Yr.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8278">
                <a:tc>
                  <a:txBody>
                    <a:bodyPr/>
                    <a:lstStyle/>
                    <a:p>
                      <a:r>
                        <a:rPr lang="en-US" sz="900" b="1" i="0" dirty="0">
                          <a:solidFill>
                            <a:srgbClr val="002060"/>
                          </a:solidFill>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00" b="1" dirty="0">
                          <a:solidFill>
                            <a:srgbClr val="002060"/>
                          </a:solidFill>
                        </a:rPr>
                        <a:t>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4" name="Straight Connector 3"/>
          <p:cNvCxnSpPr/>
          <p:nvPr/>
        </p:nvCxnSpPr>
        <p:spPr>
          <a:xfrm>
            <a:off x="2187738" y="2415387"/>
            <a:ext cx="8105451" cy="17813"/>
          </a:xfrm>
          <a:prstGeom prst="line">
            <a:avLst/>
          </a:prstGeom>
          <a:ln w="22225">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405582" y="1888642"/>
            <a:ext cx="1262419" cy="400110"/>
          </a:xfrm>
          <a:prstGeom prst="rect">
            <a:avLst/>
          </a:prstGeom>
          <a:noFill/>
        </p:spPr>
        <p:txBody>
          <a:bodyPr wrap="square" rtlCol="0">
            <a:spAutoFit/>
          </a:bodyPr>
          <a:lstStyle/>
          <a:p>
            <a:r>
              <a:rPr lang="en-US" sz="1000" b="1" dirty="0"/>
              <a:t>Gallup U.S. Gov’t 75th: 3.85</a:t>
            </a:r>
          </a:p>
        </p:txBody>
      </p:sp>
      <p:sp>
        <p:nvSpPr>
          <p:cNvPr id="3" name="Rectangle 2"/>
          <p:cNvSpPr/>
          <p:nvPr/>
        </p:nvSpPr>
        <p:spPr>
          <a:xfrm>
            <a:off x="3337906" y="1235575"/>
            <a:ext cx="1164432" cy="4322082"/>
          </a:xfrm>
          <a:prstGeom prst="rect">
            <a:avLst/>
          </a:prstGeom>
          <a:no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2"/>
          <p:cNvSpPr>
            <a:spLocks noGrp="1"/>
          </p:cNvSpPr>
          <p:nvPr>
            <p:ph type="sldNum" sz="quarter" idx="10"/>
          </p:nvPr>
        </p:nvSpPr>
        <p:spPr>
          <a:xfrm>
            <a:off x="5871097" y="6447147"/>
            <a:ext cx="2133600" cy="476250"/>
          </a:xfrm>
        </p:spPr>
        <p:txBody>
          <a:bodyPr/>
          <a:lstStyle/>
          <a:p>
            <a:pPr>
              <a:defRPr/>
            </a:pPr>
            <a:r>
              <a:rPr lang="en-US" dirty="0"/>
              <a:t>11</a:t>
            </a:r>
          </a:p>
        </p:txBody>
      </p:sp>
      <p:sp>
        <p:nvSpPr>
          <p:cNvPr id="16" name="Text Box 4"/>
          <p:cNvSpPr txBox="1">
            <a:spLocks noChangeArrowheads="1"/>
          </p:cNvSpPr>
          <p:nvPr/>
        </p:nvSpPr>
        <p:spPr bwMode="auto">
          <a:xfrm>
            <a:off x="1857481" y="6511667"/>
            <a:ext cx="3843337" cy="184150"/>
          </a:xfrm>
          <a:prstGeom prst="rect">
            <a:avLst/>
          </a:prstGeom>
          <a:noFill/>
          <a:ln w="9525">
            <a:noFill/>
            <a:miter lim="800000"/>
            <a:headEnd/>
            <a:tailEnd/>
          </a:ln>
        </p:spPr>
        <p:txBody>
          <a:bodyPr>
            <a:spAutoFit/>
          </a:bodyPr>
          <a:lstStyle/>
          <a:p>
            <a:pPr eaLnBrk="0" hangingPunct="0"/>
            <a:r>
              <a:rPr lang="en-US" sz="600" dirty="0">
                <a:solidFill>
                  <a:schemeClr val="bg1"/>
                </a:solidFill>
                <a:latin typeface="Georgia" pitchFamily="18" charset="0"/>
              </a:rPr>
              <a:t>Copyright © 2017 Gallup, Inc. All rights reserved.</a:t>
            </a:r>
          </a:p>
        </p:txBody>
      </p:sp>
    </p:spTree>
    <p:extLst>
      <p:ext uri="{BB962C8B-B14F-4D97-AF65-F5344CB8AC3E}">
        <p14:creationId xmlns:p14="http://schemas.microsoft.com/office/powerpoint/2010/main" val="1090305639"/>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50D44A4F-13F7-45DD-97A3-A4048E83C63D}"/>
              </a:ext>
            </a:extLst>
          </p:cNvPr>
          <p:cNvGraphicFramePr/>
          <p:nvPr>
            <p:extLst>
              <p:ext uri="{D42A27DB-BD31-4B8C-83A1-F6EECF244321}">
                <p14:modId xmlns:p14="http://schemas.microsoft.com/office/powerpoint/2010/main" val="1160311123"/>
              </p:ext>
            </p:extLst>
          </p:nvPr>
        </p:nvGraphicFramePr>
        <p:xfrm>
          <a:off x="1907309" y="719665"/>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F6DAD91-E011-4463-AF93-E46E6198FB0E}"/>
              </a:ext>
            </a:extLst>
          </p:cNvPr>
          <p:cNvSpPr txBox="1"/>
          <p:nvPr/>
        </p:nvSpPr>
        <p:spPr>
          <a:xfrm>
            <a:off x="9938327" y="2978728"/>
            <a:ext cx="2036618" cy="630942"/>
          </a:xfrm>
          <a:prstGeom prst="rect">
            <a:avLst/>
          </a:prstGeom>
          <a:noFill/>
        </p:spPr>
        <p:txBody>
          <a:bodyPr wrap="square" rtlCol="0">
            <a:spAutoFit/>
          </a:bodyPr>
          <a:lstStyle/>
          <a:p>
            <a:pPr algn="ctr">
              <a:defRPr sz="1862" b="0" i="0" u="none" strike="noStrike" kern="1200" spc="0" baseline="0">
                <a:solidFill>
                  <a:prstClr val="black">
                    <a:lumMod val="65000"/>
                    <a:lumOff val="35000"/>
                  </a:prstClr>
                </a:solidFill>
                <a:latin typeface="+mn-lt"/>
                <a:ea typeface="+mn-ea"/>
                <a:cs typeface="+mn-cs"/>
              </a:defRPr>
            </a:pPr>
            <a:r>
              <a:rPr lang="en-US" sz="1700" dirty="0">
                <a:solidFill>
                  <a:prstClr val="black">
                    <a:lumMod val="65000"/>
                    <a:lumOff val="35000"/>
                  </a:prstClr>
                </a:solidFill>
              </a:rPr>
              <a:t>75th Percentile 3.85</a:t>
            </a:r>
          </a:p>
          <a:p>
            <a:endParaRPr lang="en-US" dirty="0"/>
          </a:p>
        </p:txBody>
      </p:sp>
    </p:spTree>
    <p:extLst>
      <p:ext uri="{BB962C8B-B14F-4D97-AF65-F5344CB8AC3E}">
        <p14:creationId xmlns:p14="http://schemas.microsoft.com/office/powerpoint/2010/main" val="1581614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69E9A2-16C3-4E37-9E73-A933DCB8AEDE}"/>
              </a:ext>
            </a:extLst>
          </p:cNvPr>
          <p:cNvPicPr>
            <a:picLocks noChangeAspect="1"/>
          </p:cNvPicPr>
          <p:nvPr/>
        </p:nvPicPr>
        <p:blipFill>
          <a:blip r:embed="rId2"/>
          <a:stretch>
            <a:fillRect/>
          </a:stretch>
        </p:blipFill>
        <p:spPr>
          <a:xfrm>
            <a:off x="1193800" y="1064736"/>
            <a:ext cx="9380643" cy="5082064"/>
          </a:xfrm>
          <a:prstGeom prst="rect">
            <a:avLst/>
          </a:prstGeom>
        </p:spPr>
      </p:pic>
    </p:spTree>
    <p:extLst>
      <p:ext uri="{BB962C8B-B14F-4D97-AF65-F5344CB8AC3E}">
        <p14:creationId xmlns:p14="http://schemas.microsoft.com/office/powerpoint/2010/main" val="339958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0DF90E-6BAD-4E82-8FDF-717C9A35737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3">
            <a:extLst>
              <a:ext uri="{FF2B5EF4-FFF2-40B4-BE49-F238E27FC236}">
                <a16:creationId xmlns:a16="http://schemas.microsoft.com/office/drawing/2014/main" id="{13DCC859-0434-4BB8-B6C5-09C88AE698F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1">
            <a:extLst>
              <a:ext uri="{FF2B5EF4-FFF2-40B4-BE49-F238E27FC236}">
                <a16:creationId xmlns:a16="http://schemas.microsoft.com/office/drawing/2014/main" id="{08E7ACFB-B791-4C23-8B17-013FEDC09A8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33002" y="365125"/>
            <a:ext cx="10520702" cy="1325563"/>
          </a:xfrm>
        </p:spPr>
        <p:txBody>
          <a:bodyPr>
            <a:normAutofit/>
          </a:bodyPr>
          <a:lstStyle/>
          <a:p>
            <a:r>
              <a:rPr lang="en-US" dirty="0"/>
              <a:t>CRPCC Overview</a:t>
            </a:r>
          </a:p>
        </p:txBody>
      </p:sp>
      <p:graphicFrame>
        <p:nvGraphicFramePr>
          <p:cNvPr id="18" name="Content Placeholder 2"/>
          <p:cNvGraphicFramePr>
            <a:graphicFrameLocks noGrp="1"/>
          </p:cNvGraphicFramePr>
          <p:nvPr>
            <p:ph idx="1"/>
            <p:extLst>
              <p:ext uri="{D42A27DB-BD31-4B8C-83A1-F6EECF244321}">
                <p14:modId xmlns:p14="http://schemas.microsoft.com/office/powerpoint/2010/main" val="2839958344"/>
              </p:ext>
            </p:extLst>
          </p:nvPr>
        </p:nvGraphicFramePr>
        <p:xfrm>
          <a:off x="838200" y="2022474"/>
          <a:ext cx="10515504" cy="399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58996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664BC2-82D6-4F0E-BBFE-B8F0EF259D1E}"/>
              </a:ext>
            </a:extLst>
          </p:cNvPr>
          <p:cNvPicPr>
            <a:picLocks noChangeAspect="1"/>
          </p:cNvPicPr>
          <p:nvPr/>
        </p:nvPicPr>
        <p:blipFill>
          <a:blip r:embed="rId2"/>
          <a:stretch>
            <a:fillRect/>
          </a:stretch>
        </p:blipFill>
        <p:spPr>
          <a:xfrm>
            <a:off x="5321300" y="2862298"/>
            <a:ext cx="6750185" cy="3995702"/>
          </a:xfrm>
          <a:prstGeom prst="rect">
            <a:avLst/>
          </a:prstGeom>
        </p:spPr>
      </p:pic>
      <p:pic>
        <p:nvPicPr>
          <p:cNvPr id="3" name="Picture 2">
            <a:extLst>
              <a:ext uri="{FF2B5EF4-FFF2-40B4-BE49-F238E27FC236}">
                <a16:creationId xmlns:a16="http://schemas.microsoft.com/office/drawing/2014/main" id="{5E339F7F-F486-4301-8C30-105740843A67}"/>
              </a:ext>
            </a:extLst>
          </p:cNvPr>
          <p:cNvPicPr>
            <a:picLocks noChangeAspect="1"/>
          </p:cNvPicPr>
          <p:nvPr/>
        </p:nvPicPr>
        <p:blipFill>
          <a:blip r:embed="rId3"/>
          <a:stretch>
            <a:fillRect/>
          </a:stretch>
        </p:blipFill>
        <p:spPr>
          <a:xfrm>
            <a:off x="273050" y="466724"/>
            <a:ext cx="5760594" cy="3165475"/>
          </a:xfrm>
          <a:prstGeom prst="rect">
            <a:avLst/>
          </a:prstGeom>
        </p:spPr>
      </p:pic>
    </p:spTree>
    <p:extLst>
      <p:ext uri="{BB962C8B-B14F-4D97-AF65-F5344CB8AC3E}">
        <p14:creationId xmlns:p14="http://schemas.microsoft.com/office/powerpoint/2010/main" val="40836243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7737" b="10741"/>
          <a:stretch/>
        </p:blipFill>
        <p:spPr>
          <a:xfrm>
            <a:off x="20" y="10"/>
            <a:ext cx="12191980" cy="6857990"/>
          </a:xfrm>
          <a:prstGeom prst="rect">
            <a:avLst/>
          </a:prstGeom>
        </p:spPr>
      </p:pic>
      <p:sp>
        <p:nvSpPr>
          <p:cNvPr id="36" name="Rectangle 35">
            <a:extLst>
              <a:ext uri="{FF2B5EF4-FFF2-40B4-BE49-F238E27FC236}">
                <a16:creationId xmlns:a16="http://schemas.microsoft.com/office/drawing/2014/main" id="{37C89E4B-3C9F-44B9-8B86-D9E3D112D8E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AA2EAA10-076F-46BD-8F0F-B9A2FB77A85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891E407-403B-4764-86C9-33A56D3BCAA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3875" y="5317240"/>
            <a:ext cx="11210925" cy="744836"/>
          </a:xfrm>
          <a:prstGeom prst="ellipse">
            <a:avLst/>
          </a:prstGeom>
        </p:spPr>
        <p:txBody>
          <a:bodyPr vert="horz" lIns="91440" tIns="45720" rIns="91440" bIns="45720" rtlCol="0" anchor="ctr">
            <a:normAutofit/>
          </a:bodyPr>
          <a:lstStyle/>
          <a:p>
            <a:pPr algn="ctr"/>
            <a:r>
              <a:rPr lang="en-US" sz="3100">
                <a:solidFill>
                  <a:schemeClr val="tx1">
                    <a:lumMod val="85000"/>
                    <a:lumOff val="15000"/>
                  </a:schemeClr>
                </a:solidFill>
              </a:rPr>
              <a:t>Questions?</a:t>
            </a:r>
          </a:p>
        </p:txBody>
      </p:sp>
    </p:spTree>
    <p:extLst>
      <p:ext uri="{BB962C8B-B14F-4D97-AF65-F5344CB8AC3E}">
        <p14:creationId xmlns:p14="http://schemas.microsoft.com/office/powerpoint/2010/main" val="1425737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400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38193-F13B-4513-B1B4-E444065446C3}"/>
              </a:ext>
            </a:extLst>
          </p:cNvPr>
          <p:cNvSpPr>
            <a:spLocks noGrp="1"/>
          </p:cNvSpPr>
          <p:nvPr>
            <p:ph type="title"/>
          </p:nvPr>
        </p:nvSpPr>
        <p:spPr>
          <a:xfrm>
            <a:off x="1097280" y="286604"/>
            <a:ext cx="10058400" cy="1068064"/>
          </a:xfrm>
        </p:spPr>
        <p:txBody>
          <a:bodyPr>
            <a:normAutofit/>
          </a:bodyPr>
          <a:lstStyle/>
          <a:p>
            <a:pPr algn="ctr"/>
            <a:r>
              <a:rPr lang="en-US" sz="5400" b="1" dirty="0">
                <a:solidFill>
                  <a:schemeClr val="accent1"/>
                </a:solidFill>
                <a:latin typeface="+mn-lt"/>
                <a:ea typeface="+mn-ea"/>
                <a:cs typeface="+mn-cs"/>
              </a:rPr>
              <a:t>What is a Clinical Trial?</a:t>
            </a:r>
          </a:p>
        </p:txBody>
      </p:sp>
      <p:sp>
        <p:nvSpPr>
          <p:cNvPr id="3" name="Content Placeholder 2">
            <a:extLst>
              <a:ext uri="{FF2B5EF4-FFF2-40B4-BE49-F238E27FC236}">
                <a16:creationId xmlns:a16="http://schemas.microsoft.com/office/drawing/2014/main" id="{7A5A0A45-BA0C-437F-A6D2-19437842C41F}"/>
              </a:ext>
            </a:extLst>
          </p:cNvPr>
          <p:cNvSpPr>
            <a:spLocks noGrp="1"/>
          </p:cNvSpPr>
          <p:nvPr>
            <p:ph idx="1"/>
          </p:nvPr>
        </p:nvSpPr>
        <p:spPr>
          <a:xfrm>
            <a:off x="830580" y="1551709"/>
            <a:ext cx="10591800" cy="4680672"/>
          </a:xfrm>
        </p:spPr>
        <p:txBody>
          <a:bodyPr>
            <a:normAutofit/>
          </a:bodyPr>
          <a:lstStyle/>
          <a:p>
            <a:pPr>
              <a:buFont typeface="Wingdings" panose="05000000000000000000" pitchFamily="2" charset="2"/>
              <a:buChar char="Ø"/>
            </a:pPr>
            <a:r>
              <a:rPr lang="en-US" sz="3600" dirty="0"/>
              <a:t>An experiment in humans comparing the effect and value of an </a:t>
            </a:r>
            <a:r>
              <a:rPr lang="en-US" sz="3600" b="1" dirty="0"/>
              <a:t>intervention</a:t>
            </a:r>
            <a:r>
              <a:rPr lang="en-US" sz="3600" dirty="0"/>
              <a:t> against a </a:t>
            </a:r>
            <a:r>
              <a:rPr lang="en-US" sz="3600" b="1" dirty="0"/>
              <a:t>control </a:t>
            </a:r>
          </a:p>
          <a:p>
            <a:pPr>
              <a:buFont typeface="Wingdings" panose="05000000000000000000" pitchFamily="2" charset="2"/>
              <a:buChar char="Ø"/>
            </a:pPr>
            <a:r>
              <a:rPr lang="en-US" sz="3600" b="1" dirty="0"/>
              <a:t>Intervention</a:t>
            </a:r>
            <a:r>
              <a:rPr lang="en-US" sz="3600" dirty="0"/>
              <a:t> can be a drug, device or strategy intended to treat or prevent disease</a:t>
            </a:r>
          </a:p>
          <a:p>
            <a:pPr>
              <a:buFont typeface="Wingdings" panose="05000000000000000000" pitchFamily="2" charset="2"/>
              <a:buChar char="Ø"/>
            </a:pPr>
            <a:r>
              <a:rPr lang="en-US" sz="3600" b="1" dirty="0"/>
              <a:t>Control</a:t>
            </a:r>
            <a:r>
              <a:rPr lang="en-US" sz="3600" dirty="0"/>
              <a:t> can be no treatment, a different treatment, or a placebo</a:t>
            </a:r>
          </a:p>
          <a:p>
            <a:pPr>
              <a:buFont typeface="Wingdings" panose="05000000000000000000" pitchFamily="2" charset="2"/>
              <a:buChar char="Ø"/>
            </a:pPr>
            <a:r>
              <a:rPr lang="en-US" sz="3600" dirty="0"/>
              <a:t>A highly regulated activity!</a:t>
            </a:r>
          </a:p>
        </p:txBody>
      </p:sp>
    </p:spTree>
    <p:extLst>
      <p:ext uri="{BB962C8B-B14F-4D97-AF65-F5344CB8AC3E}">
        <p14:creationId xmlns:p14="http://schemas.microsoft.com/office/powerpoint/2010/main" val="2612608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1C091803-41C2-48E0-9228-5148460C747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1418" y="450221"/>
            <a:ext cx="4421661" cy="59488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6166C6D1-23AC-49C4-BA07-238E4E9F8CE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4402377"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13">
            <a:extLst>
              <a:ext uri="{FF2B5EF4-FFF2-40B4-BE49-F238E27FC236}">
                <a16:creationId xmlns:a16="http://schemas.microsoft.com/office/drawing/2014/main" id="{B775CD93-9DF2-48CB-9F57-1BCA9A46C7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21269"/>
            <a:ext cx="6697525" cy="1877811"/>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1" name="Graphic 6">
            <a:extLst>
              <a:ext uri="{FF2B5EF4-FFF2-40B4-BE49-F238E27FC236}">
                <a16:creationId xmlns:a16="http://schemas.microsoft.com/office/drawing/2014/main" id="{73AD89F0-646A-46F2-95F0-89ECDF84FD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3078" y="2576514"/>
            <a:ext cx="1705848" cy="1705848"/>
          </a:xfrm>
          <a:prstGeom prst="rect">
            <a:avLst/>
          </a:prstGeom>
        </p:spPr>
      </p:pic>
      <p:sp>
        <p:nvSpPr>
          <p:cNvPr id="22" name="Rectangle 15">
            <a:extLst>
              <a:ext uri="{FF2B5EF4-FFF2-40B4-BE49-F238E27FC236}">
                <a16:creationId xmlns:a16="http://schemas.microsoft.com/office/drawing/2014/main" id="{E186B68C-84BC-4A6E-99D1-EE87483C134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0221"/>
            <a:ext cx="2115455" cy="1898903"/>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4700" y="762000"/>
            <a:ext cx="3759200" cy="3340100"/>
          </a:xfrm>
        </p:spPr>
        <p:txBody>
          <a:bodyPr>
            <a:normAutofit/>
          </a:bodyPr>
          <a:lstStyle/>
          <a:p>
            <a:r>
              <a:rPr lang="en-US">
                <a:solidFill>
                  <a:srgbClr val="FFFFFF"/>
                </a:solidFill>
              </a:rPr>
              <a:t>Mission of the Cooperative Studies Program</a:t>
            </a:r>
          </a:p>
        </p:txBody>
      </p:sp>
      <p:sp>
        <p:nvSpPr>
          <p:cNvPr id="3" name="Content Placeholder 2"/>
          <p:cNvSpPr>
            <a:spLocks noGrp="1"/>
          </p:cNvSpPr>
          <p:nvPr>
            <p:ph idx="1"/>
          </p:nvPr>
        </p:nvSpPr>
        <p:spPr>
          <a:xfrm>
            <a:off x="7671243" y="657003"/>
            <a:ext cx="3759198" cy="5275603"/>
          </a:xfrm>
        </p:spPr>
        <p:txBody>
          <a:bodyPr anchor="ctr">
            <a:normAutofit/>
          </a:bodyPr>
          <a:lstStyle/>
          <a:p>
            <a:pPr marL="0" indent="0">
              <a:buNone/>
            </a:pPr>
            <a:r>
              <a:rPr lang="en-US" sz="2000" i="1" dirty="0"/>
              <a:t>To advance the health and care of Veterans through cooperative research studies that produce innovative and effective solutions to Veteran and national healthcare problems</a:t>
            </a:r>
            <a:r>
              <a:rPr lang="en-US" sz="2000" dirty="0"/>
              <a:t>.</a:t>
            </a:r>
          </a:p>
        </p:txBody>
      </p:sp>
      <p:pic>
        <p:nvPicPr>
          <p:cNvPr id="9" name="Picture 8">
            <a:extLst>
              <a:ext uri="{FF2B5EF4-FFF2-40B4-BE49-F238E27FC236}">
                <a16:creationId xmlns:a16="http://schemas.microsoft.com/office/drawing/2014/main" id="{F2FB0BEC-4F91-448B-A1B0-8A70CFA4888C}"/>
              </a:ext>
            </a:extLst>
          </p:cNvPr>
          <p:cNvPicPr>
            <a:picLocks noChangeAspect="1"/>
          </p:cNvPicPr>
          <p:nvPr/>
        </p:nvPicPr>
        <p:blipFill>
          <a:blip r:embed="rId4"/>
          <a:stretch>
            <a:fillRect/>
          </a:stretch>
        </p:blipFill>
        <p:spPr>
          <a:xfrm>
            <a:off x="4896392" y="2432050"/>
            <a:ext cx="2378034" cy="3969126"/>
          </a:xfrm>
          <a:prstGeom prst="rect">
            <a:avLst/>
          </a:prstGeom>
        </p:spPr>
      </p:pic>
      <p:pic>
        <p:nvPicPr>
          <p:cNvPr id="10" name="Picture 9">
            <a:extLst>
              <a:ext uri="{FF2B5EF4-FFF2-40B4-BE49-F238E27FC236}">
                <a16:creationId xmlns:a16="http://schemas.microsoft.com/office/drawing/2014/main" id="{88F7F8D2-73FA-4601-A5C1-FF9ED81D5A6A}"/>
              </a:ext>
            </a:extLst>
          </p:cNvPr>
          <p:cNvPicPr>
            <a:picLocks noChangeAspect="1"/>
          </p:cNvPicPr>
          <p:nvPr/>
        </p:nvPicPr>
        <p:blipFill>
          <a:blip r:embed="rId5"/>
          <a:stretch>
            <a:fillRect/>
          </a:stretch>
        </p:blipFill>
        <p:spPr>
          <a:xfrm>
            <a:off x="2687157" y="4628675"/>
            <a:ext cx="2134640" cy="1656103"/>
          </a:xfrm>
          <a:prstGeom prst="rect">
            <a:avLst/>
          </a:prstGeom>
        </p:spPr>
      </p:pic>
      <p:pic>
        <p:nvPicPr>
          <p:cNvPr id="11" name="Picture 10">
            <a:extLst>
              <a:ext uri="{FF2B5EF4-FFF2-40B4-BE49-F238E27FC236}">
                <a16:creationId xmlns:a16="http://schemas.microsoft.com/office/drawing/2014/main" id="{B97F59A0-1AEF-4DF5-8219-5D07CC5673C2}"/>
              </a:ext>
            </a:extLst>
          </p:cNvPr>
          <p:cNvPicPr>
            <a:picLocks noChangeAspect="1"/>
          </p:cNvPicPr>
          <p:nvPr/>
        </p:nvPicPr>
        <p:blipFill>
          <a:blip r:embed="rId6"/>
          <a:stretch>
            <a:fillRect/>
          </a:stretch>
        </p:blipFill>
        <p:spPr>
          <a:xfrm>
            <a:off x="4896392" y="441563"/>
            <a:ext cx="2378034" cy="1971061"/>
          </a:xfrm>
          <a:prstGeom prst="rect">
            <a:avLst/>
          </a:prstGeom>
        </p:spPr>
      </p:pic>
      <p:pic>
        <p:nvPicPr>
          <p:cNvPr id="12" name="Picture 11">
            <a:extLst>
              <a:ext uri="{FF2B5EF4-FFF2-40B4-BE49-F238E27FC236}">
                <a16:creationId xmlns:a16="http://schemas.microsoft.com/office/drawing/2014/main" id="{D2592294-37D5-42EA-A5A3-B88492AF5DC8}"/>
              </a:ext>
            </a:extLst>
          </p:cNvPr>
          <p:cNvPicPr>
            <a:picLocks noChangeAspect="1"/>
          </p:cNvPicPr>
          <p:nvPr/>
        </p:nvPicPr>
        <p:blipFill>
          <a:blip r:embed="rId7"/>
          <a:stretch>
            <a:fillRect/>
          </a:stretch>
        </p:blipFill>
        <p:spPr>
          <a:xfrm>
            <a:off x="497021" y="4641375"/>
            <a:ext cx="2122955" cy="1656104"/>
          </a:xfrm>
          <a:prstGeom prst="rect">
            <a:avLst/>
          </a:prstGeom>
        </p:spPr>
      </p:pic>
    </p:spTree>
    <p:extLst>
      <p:ext uri="{BB962C8B-B14F-4D97-AF65-F5344CB8AC3E}">
        <p14:creationId xmlns:p14="http://schemas.microsoft.com/office/powerpoint/2010/main" val="4109495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4000">
              <a:schemeClr val="bg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3" y="-3521"/>
            <a:ext cx="10515600" cy="1325563"/>
          </a:xfrm>
        </p:spPr>
        <p:txBody>
          <a:bodyPr>
            <a:normAutofit/>
          </a:bodyPr>
          <a:lstStyle/>
          <a:p>
            <a:r>
              <a:rPr lang="en-US" sz="3600" b="1" dirty="0">
                <a:solidFill>
                  <a:schemeClr val="accent1"/>
                </a:solidFill>
                <a:latin typeface="+mn-lt"/>
                <a:ea typeface="+mn-ea"/>
                <a:cs typeface="+mn-cs"/>
              </a:rPr>
              <a:t>PCC Mission</a:t>
            </a:r>
          </a:p>
        </p:txBody>
      </p:sp>
      <p:sp>
        <p:nvSpPr>
          <p:cNvPr id="3" name="Content Placeholder 2"/>
          <p:cNvSpPr>
            <a:spLocks noGrp="1"/>
          </p:cNvSpPr>
          <p:nvPr>
            <p:ph idx="1"/>
          </p:nvPr>
        </p:nvSpPr>
        <p:spPr>
          <a:xfrm>
            <a:off x="677333" y="941291"/>
            <a:ext cx="8385984" cy="878446"/>
          </a:xfrm>
        </p:spPr>
        <p:txBody>
          <a:bodyPr>
            <a:normAutofit/>
          </a:bodyPr>
          <a:lstStyle/>
          <a:p>
            <a:pPr marL="0" indent="0">
              <a:buNone/>
            </a:pPr>
            <a:r>
              <a:rPr lang="en-US" sz="2400" dirty="0"/>
              <a:t>To improve the health of our Nation’s Veterans by providing creative pharmaceutical solutions to global clinical research</a:t>
            </a:r>
          </a:p>
        </p:txBody>
      </p:sp>
      <p:sp>
        <p:nvSpPr>
          <p:cNvPr id="4" name="Rectangle 3"/>
          <p:cNvSpPr/>
          <p:nvPr/>
        </p:nvSpPr>
        <p:spPr>
          <a:xfrm>
            <a:off x="677333" y="3898619"/>
            <a:ext cx="2530886" cy="646331"/>
          </a:xfrm>
          <a:prstGeom prst="rect">
            <a:avLst/>
          </a:prstGeom>
        </p:spPr>
        <p:txBody>
          <a:bodyPr wrap="none">
            <a:spAutoFit/>
          </a:bodyPr>
          <a:lstStyle/>
          <a:p>
            <a:pPr>
              <a:spcBef>
                <a:spcPct val="0"/>
              </a:spcBef>
            </a:pPr>
            <a:r>
              <a:rPr lang="en-US" sz="3600" b="1" dirty="0">
                <a:solidFill>
                  <a:schemeClr val="accent1"/>
                </a:solidFill>
              </a:rPr>
              <a:t>PCC Values</a:t>
            </a:r>
          </a:p>
        </p:txBody>
      </p:sp>
      <p:sp>
        <p:nvSpPr>
          <p:cNvPr id="5" name="TextBox 4"/>
          <p:cNvSpPr txBox="1"/>
          <p:nvPr/>
        </p:nvSpPr>
        <p:spPr>
          <a:xfrm>
            <a:off x="677333" y="2466068"/>
            <a:ext cx="6831105" cy="1421928"/>
          </a:xfrm>
          <a:prstGeom prst="rect">
            <a:avLst/>
          </a:prstGeom>
          <a:noFill/>
        </p:spPr>
        <p:txBody>
          <a:bodyPr wrap="square" rtlCol="0">
            <a:spAutoFit/>
          </a:bodyPr>
          <a:lstStyle/>
          <a:p>
            <a:pPr>
              <a:lnSpc>
                <a:spcPct val="90000"/>
              </a:lnSpc>
              <a:spcBef>
                <a:spcPts val="1000"/>
              </a:spcBef>
              <a:buClr>
                <a:schemeClr val="accent1"/>
              </a:buClr>
              <a:buSzPct val="80000"/>
            </a:pPr>
            <a:r>
              <a:rPr lang="en-US" sz="2400" dirty="0"/>
              <a:t>We will become the premier provider of pharmaceutical services for clinical trials, with highly engaged employees who are focused on exceeding customer expectations</a:t>
            </a:r>
          </a:p>
        </p:txBody>
      </p:sp>
      <p:sp>
        <p:nvSpPr>
          <p:cNvPr id="7" name="Rectangle 6"/>
          <p:cNvSpPr/>
          <p:nvPr/>
        </p:nvSpPr>
        <p:spPr>
          <a:xfrm>
            <a:off x="677333" y="1809114"/>
            <a:ext cx="2446182" cy="646331"/>
          </a:xfrm>
          <a:prstGeom prst="rect">
            <a:avLst/>
          </a:prstGeom>
        </p:spPr>
        <p:txBody>
          <a:bodyPr wrap="none">
            <a:spAutoFit/>
          </a:bodyPr>
          <a:lstStyle/>
          <a:p>
            <a:pPr>
              <a:spcBef>
                <a:spcPct val="0"/>
              </a:spcBef>
            </a:pPr>
            <a:r>
              <a:rPr lang="en-US" sz="3600" b="1" dirty="0">
                <a:solidFill>
                  <a:schemeClr val="accent1"/>
                </a:solidFill>
              </a:rPr>
              <a:t>PCC Vision</a:t>
            </a:r>
          </a:p>
        </p:txBody>
      </p:sp>
      <p:sp>
        <p:nvSpPr>
          <p:cNvPr id="8" name="TextBox 7"/>
          <p:cNvSpPr txBox="1"/>
          <p:nvPr/>
        </p:nvSpPr>
        <p:spPr>
          <a:xfrm>
            <a:off x="677333" y="4555573"/>
            <a:ext cx="6831105" cy="2267287"/>
          </a:xfrm>
          <a:prstGeom prst="rect">
            <a:avLst/>
          </a:prstGeom>
          <a:noFill/>
        </p:spPr>
        <p:txBody>
          <a:bodyPr wrap="square" rtlCol="0">
            <a:spAutoFit/>
          </a:bodyPr>
          <a:lstStyle/>
          <a:p>
            <a:pPr indent="-285750">
              <a:lnSpc>
                <a:spcPct val="90000"/>
              </a:lnSpc>
              <a:spcBef>
                <a:spcPts val="1000"/>
              </a:spcBef>
              <a:buClr>
                <a:schemeClr val="accent1"/>
              </a:buClr>
              <a:buSzPct val="80000"/>
              <a:buFont typeface="Arial" panose="020B0604020202020204" pitchFamily="34" charset="0"/>
              <a:buChar char="•"/>
            </a:pPr>
            <a:r>
              <a:rPr lang="en-US" sz="2400" dirty="0"/>
              <a:t>Build Enduring Relationships</a:t>
            </a:r>
          </a:p>
          <a:p>
            <a:pPr indent="-285750">
              <a:lnSpc>
                <a:spcPct val="90000"/>
              </a:lnSpc>
              <a:spcBef>
                <a:spcPts val="1000"/>
              </a:spcBef>
              <a:buClr>
                <a:schemeClr val="accent1"/>
              </a:buClr>
              <a:buSzPct val="80000"/>
              <a:buFont typeface="Arial" panose="020B0604020202020204" pitchFamily="34" charset="0"/>
              <a:buChar char="•"/>
            </a:pPr>
            <a:r>
              <a:rPr lang="en-US" sz="2400" dirty="0"/>
              <a:t>Respect those I Serve and With Whom I Work</a:t>
            </a:r>
          </a:p>
          <a:p>
            <a:pPr indent="-285750">
              <a:lnSpc>
                <a:spcPct val="90000"/>
              </a:lnSpc>
              <a:spcBef>
                <a:spcPts val="1000"/>
              </a:spcBef>
              <a:buClr>
                <a:schemeClr val="accent1"/>
              </a:buClr>
              <a:buSzPct val="80000"/>
              <a:buFont typeface="Arial" panose="020B0604020202020204" pitchFamily="34" charset="0"/>
              <a:buChar char="•"/>
            </a:pPr>
            <a:r>
              <a:rPr lang="en-US" sz="2400" dirty="0"/>
              <a:t>Adopt a “Can-do” Attitude</a:t>
            </a:r>
          </a:p>
          <a:p>
            <a:pPr indent="-285750">
              <a:lnSpc>
                <a:spcPct val="90000"/>
              </a:lnSpc>
              <a:spcBef>
                <a:spcPts val="1000"/>
              </a:spcBef>
              <a:buClr>
                <a:schemeClr val="accent1"/>
              </a:buClr>
              <a:buSzPct val="80000"/>
              <a:buFont typeface="Arial" panose="020B0604020202020204" pitchFamily="34" charset="0"/>
              <a:buChar char="•"/>
            </a:pPr>
            <a:r>
              <a:rPr lang="en-US" sz="2400" dirty="0"/>
              <a:t>Seek Excellence</a:t>
            </a:r>
          </a:p>
          <a:p>
            <a:pPr indent="-285750">
              <a:lnSpc>
                <a:spcPct val="90000"/>
              </a:lnSpc>
              <a:spcBef>
                <a:spcPts val="1000"/>
              </a:spcBef>
              <a:buClr>
                <a:schemeClr val="accent1"/>
              </a:buClr>
              <a:buSzPct val="80000"/>
              <a:buFont typeface="Arial" panose="020B0604020202020204" pitchFamily="34" charset="0"/>
              <a:buChar char="•"/>
            </a:pPr>
            <a:r>
              <a:rPr lang="en-US" sz="2400" dirty="0"/>
              <a:t>Act with Integrity</a:t>
            </a:r>
          </a:p>
        </p:txBody>
      </p:sp>
      <p:pic>
        <p:nvPicPr>
          <p:cNvPr id="9" name="Picture 2">
            <a:extLst>
              <a:ext uri="{FF2B5EF4-FFF2-40B4-BE49-F238E27FC236}">
                <a16:creationId xmlns:a16="http://schemas.microsoft.com/office/drawing/2014/main" id="{05B7121A-0411-423A-AD97-DACD476121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214" y="294960"/>
            <a:ext cx="3406663" cy="1495381"/>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4E5351DF-C0B0-46CE-AA4D-1966E4B05BD9}"/>
              </a:ext>
            </a:extLst>
          </p:cNvPr>
          <p:cNvPicPr>
            <a:picLocks noChangeAspect="1"/>
          </p:cNvPicPr>
          <p:nvPr/>
        </p:nvPicPr>
        <p:blipFill>
          <a:blip r:embed="rId4"/>
          <a:stretch>
            <a:fillRect/>
          </a:stretch>
        </p:blipFill>
        <p:spPr>
          <a:xfrm>
            <a:off x="7874300" y="3223990"/>
            <a:ext cx="2378034" cy="1971061"/>
          </a:xfrm>
          <a:prstGeom prst="rect">
            <a:avLst/>
          </a:prstGeom>
          <a:effectLst>
            <a:softEdge rad="127000"/>
          </a:effectLst>
        </p:spPr>
      </p:pic>
      <p:pic>
        <p:nvPicPr>
          <p:cNvPr id="11" name="Picture 10">
            <a:extLst>
              <a:ext uri="{FF2B5EF4-FFF2-40B4-BE49-F238E27FC236}">
                <a16:creationId xmlns:a16="http://schemas.microsoft.com/office/drawing/2014/main" id="{72800516-8CA1-4800-873B-6A43A8DF1393}"/>
              </a:ext>
            </a:extLst>
          </p:cNvPr>
          <p:cNvPicPr>
            <a:picLocks noChangeAspect="1"/>
          </p:cNvPicPr>
          <p:nvPr/>
        </p:nvPicPr>
        <p:blipFill>
          <a:blip r:embed="rId5"/>
          <a:stretch>
            <a:fillRect/>
          </a:stretch>
        </p:blipFill>
        <p:spPr>
          <a:xfrm>
            <a:off x="9931190" y="2098205"/>
            <a:ext cx="2134640" cy="1656103"/>
          </a:xfrm>
          <a:prstGeom prst="rect">
            <a:avLst/>
          </a:prstGeom>
          <a:effectLst>
            <a:softEdge rad="127000"/>
          </a:effectLst>
        </p:spPr>
      </p:pic>
      <p:pic>
        <p:nvPicPr>
          <p:cNvPr id="12" name="Picture 11">
            <a:extLst>
              <a:ext uri="{FF2B5EF4-FFF2-40B4-BE49-F238E27FC236}">
                <a16:creationId xmlns:a16="http://schemas.microsoft.com/office/drawing/2014/main" id="{0EF2AC7A-E291-424E-9C20-9FEA7333DBD1}"/>
              </a:ext>
            </a:extLst>
          </p:cNvPr>
          <p:cNvPicPr>
            <a:picLocks noChangeAspect="1"/>
          </p:cNvPicPr>
          <p:nvPr/>
        </p:nvPicPr>
        <p:blipFill>
          <a:blip r:embed="rId6"/>
          <a:stretch>
            <a:fillRect/>
          </a:stretch>
        </p:blipFill>
        <p:spPr>
          <a:xfrm>
            <a:off x="9430337" y="4982326"/>
            <a:ext cx="2122955" cy="1656104"/>
          </a:xfrm>
          <a:prstGeom prst="rect">
            <a:avLst/>
          </a:prstGeom>
          <a:effectLst>
            <a:softEdge rad="127000"/>
          </a:effectLst>
        </p:spPr>
      </p:pic>
    </p:spTree>
    <p:extLst>
      <p:ext uri="{BB962C8B-B14F-4D97-AF65-F5344CB8AC3E}">
        <p14:creationId xmlns:p14="http://schemas.microsoft.com/office/powerpoint/2010/main" val="4248414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554270B-B2E6-43AA-94B5-14D120AA8152}"/>
              </a:ext>
            </a:extLst>
          </p:cNvPr>
          <p:cNvSpPr/>
          <p:nvPr/>
        </p:nvSpPr>
        <p:spPr>
          <a:xfrm>
            <a:off x="5397999" y="2941996"/>
            <a:ext cx="2226833" cy="1032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Office of Research and Development</a:t>
            </a:r>
          </a:p>
        </p:txBody>
      </p:sp>
      <p:sp>
        <p:nvSpPr>
          <p:cNvPr id="31" name="TextBox 30">
            <a:extLst>
              <a:ext uri="{FF2B5EF4-FFF2-40B4-BE49-F238E27FC236}">
                <a16:creationId xmlns:a16="http://schemas.microsoft.com/office/drawing/2014/main" id="{ECD2B9E7-2385-4EB7-955F-82A6A05474A1}"/>
              </a:ext>
            </a:extLst>
          </p:cNvPr>
          <p:cNvSpPr txBox="1"/>
          <p:nvPr/>
        </p:nvSpPr>
        <p:spPr>
          <a:xfrm>
            <a:off x="460143" y="337431"/>
            <a:ext cx="4242643" cy="2308324"/>
          </a:xfrm>
          <a:prstGeom prst="rect">
            <a:avLst/>
          </a:prstGeom>
          <a:noFill/>
        </p:spPr>
        <p:txBody>
          <a:bodyPr wrap="square" rtlCol="0">
            <a:spAutoFit/>
          </a:bodyPr>
          <a:lstStyle/>
          <a:p>
            <a:pPr algn="ctr"/>
            <a:r>
              <a:rPr lang="en-US" sz="4800" b="1" dirty="0"/>
              <a:t> VA CSP CRPCC</a:t>
            </a:r>
          </a:p>
          <a:p>
            <a:pPr algn="ctr"/>
            <a:r>
              <a:rPr lang="en-US" sz="4800" b="1" dirty="0"/>
              <a:t>Organizational Chart</a:t>
            </a:r>
          </a:p>
        </p:txBody>
      </p:sp>
      <p:cxnSp>
        <p:nvCxnSpPr>
          <p:cNvPr id="60" name="Straight Connector 59">
            <a:extLst>
              <a:ext uri="{FF2B5EF4-FFF2-40B4-BE49-F238E27FC236}">
                <a16:creationId xmlns:a16="http://schemas.microsoft.com/office/drawing/2014/main" id="{2E5ADA58-92CB-4505-96A9-507207685400}"/>
              </a:ext>
            </a:extLst>
          </p:cNvPr>
          <p:cNvCxnSpPr>
            <a:stCxn id="14" idx="2"/>
            <a:endCxn id="17" idx="0"/>
          </p:cNvCxnSpPr>
          <p:nvPr/>
        </p:nvCxnSpPr>
        <p:spPr>
          <a:xfrm>
            <a:off x="6502807" y="2734969"/>
            <a:ext cx="8609" cy="2070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040461A-CC92-4093-A89C-79327164EE8E}"/>
              </a:ext>
            </a:extLst>
          </p:cNvPr>
          <p:cNvCxnSpPr>
            <a:cxnSpLocks/>
            <a:endCxn id="27" idx="0"/>
          </p:cNvCxnSpPr>
          <p:nvPr/>
        </p:nvCxnSpPr>
        <p:spPr>
          <a:xfrm>
            <a:off x="10513442" y="5509717"/>
            <a:ext cx="0" cy="287433"/>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194EEF3-3A42-4205-8E8D-37AD308E9FA2}"/>
              </a:ext>
            </a:extLst>
          </p:cNvPr>
          <p:cNvCxnSpPr>
            <a:cxnSpLocks/>
          </p:cNvCxnSpPr>
          <p:nvPr/>
        </p:nvCxnSpPr>
        <p:spPr>
          <a:xfrm>
            <a:off x="1701950" y="5543531"/>
            <a:ext cx="1" cy="253620"/>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44F31899-4ED7-4815-9515-158BC7264949}"/>
              </a:ext>
            </a:extLst>
          </p:cNvPr>
          <p:cNvSpPr txBox="1"/>
          <p:nvPr/>
        </p:nvSpPr>
        <p:spPr>
          <a:xfrm>
            <a:off x="8031537" y="1180372"/>
            <a:ext cx="3744734" cy="3231654"/>
          </a:xfrm>
          <a:prstGeom prst="rect">
            <a:avLst/>
          </a:prstGeom>
          <a:solidFill>
            <a:schemeClr val="bg1"/>
          </a:solidFill>
          <a:ln>
            <a:noFill/>
          </a:ln>
        </p:spPr>
        <p:txBody>
          <a:bodyPr wrap="square" rtlCol="0">
            <a:spAutoFit/>
          </a:bodyPr>
          <a:lstStyle/>
          <a:p>
            <a:pPr algn="ctr"/>
            <a:r>
              <a:rPr lang="en-US" sz="2400" b="1" dirty="0"/>
              <a:t>Legend</a:t>
            </a:r>
          </a:p>
          <a:p>
            <a:endParaRPr lang="en-US" dirty="0"/>
          </a:p>
          <a:p>
            <a:r>
              <a:rPr lang="en-US" dirty="0"/>
              <a:t>Direct Report and Oversite</a:t>
            </a:r>
          </a:p>
          <a:p>
            <a:endParaRPr lang="en-US" dirty="0"/>
          </a:p>
          <a:p>
            <a:r>
              <a:rPr lang="en-US" dirty="0"/>
              <a:t>Administrative Support </a:t>
            </a:r>
          </a:p>
          <a:p>
            <a:endParaRPr lang="en-US" dirty="0"/>
          </a:p>
          <a:p>
            <a:r>
              <a:rPr lang="en-US" dirty="0"/>
              <a:t>Research Support     </a:t>
            </a:r>
          </a:p>
          <a:p>
            <a:endParaRPr lang="en-US" dirty="0"/>
          </a:p>
          <a:p>
            <a:endParaRPr lang="en-US" dirty="0"/>
          </a:p>
          <a:p>
            <a:endParaRPr lang="en-US" dirty="0"/>
          </a:p>
          <a:p>
            <a:endParaRPr lang="en-US" dirty="0"/>
          </a:p>
        </p:txBody>
      </p:sp>
      <p:cxnSp>
        <p:nvCxnSpPr>
          <p:cNvPr id="104" name="Straight Connector 103">
            <a:extLst>
              <a:ext uri="{FF2B5EF4-FFF2-40B4-BE49-F238E27FC236}">
                <a16:creationId xmlns:a16="http://schemas.microsoft.com/office/drawing/2014/main" id="{953DDA49-C7F1-491A-8A75-8783E8258A23}"/>
              </a:ext>
            </a:extLst>
          </p:cNvPr>
          <p:cNvCxnSpPr>
            <a:cxnSpLocks/>
            <a:endCxn id="14" idx="1"/>
          </p:cNvCxnSpPr>
          <p:nvPr/>
        </p:nvCxnSpPr>
        <p:spPr>
          <a:xfrm>
            <a:off x="4133377" y="2218602"/>
            <a:ext cx="125601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5BF1A2CD-CAD0-4EBB-A26F-BFFDCE3F9684}"/>
              </a:ext>
            </a:extLst>
          </p:cNvPr>
          <p:cNvCxnSpPr>
            <a:cxnSpLocks/>
          </p:cNvCxnSpPr>
          <p:nvPr/>
        </p:nvCxnSpPr>
        <p:spPr>
          <a:xfrm>
            <a:off x="10814199" y="2046239"/>
            <a:ext cx="1099711" cy="0"/>
          </a:xfrm>
          <a:prstGeom prst="line">
            <a:avLst/>
          </a:prstGeom>
          <a:ln w="41275"/>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B8B3678-60B5-41A4-9C99-F7B25639E344}"/>
              </a:ext>
            </a:extLst>
          </p:cNvPr>
          <p:cNvCxnSpPr>
            <a:cxnSpLocks/>
          </p:cNvCxnSpPr>
          <p:nvPr/>
        </p:nvCxnSpPr>
        <p:spPr>
          <a:xfrm>
            <a:off x="10833652" y="3053372"/>
            <a:ext cx="1182640" cy="0"/>
          </a:xfrm>
          <a:prstGeom prst="line">
            <a:avLst/>
          </a:prstGeom>
          <a:ln w="41275">
            <a:solidFill>
              <a:srgbClr val="00B0F0"/>
            </a:solidFill>
            <a:prstDash val="lgDashDotDot"/>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F6822901-618D-4121-9274-5392C45CF44A}"/>
              </a:ext>
            </a:extLst>
          </p:cNvPr>
          <p:cNvGrpSpPr/>
          <p:nvPr/>
        </p:nvGrpSpPr>
        <p:grpSpPr>
          <a:xfrm>
            <a:off x="197839" y="337431"/>
            <a:ext cx="11116886" cy="6457827"/>
            <a:chOff x="208990" y="337431"/>
            <a:chExt cx="11116886" cy="6457827"/>
          </a:xfrm>
        </p:grpSpPr>
        <p:cxnSp>
          <p:nvCxnSpPr>
            <p:cNvPr id="56" name="Straight Connector 55">
              <a:extLst>
                <a:ext uri="{FF2B5EF4-FFF2-40B4-BE49-F238E27FC236}">
                  <a16:creationId xmlns:a16="http://schemas.microsoft.com/office/drawing/2014/main" id="{BA856DF0-9A93-4B92-94E3-618E02510188}"/>
                </a:ext>
              </a:extLst>
            </p:cNvPr>
            <p:cNvCxnSpPr>
              <a:cxnSpLocks/>
            </p:cNvCxnSpPr>
            <p:nvPr/>
          </p:nvCxnSpPr>
          <p:spPr>
            <a:xfrm>
              <a:off x="4144528" y="2218602"/>
              <a:ext cx="0" cy="1579218"/>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B4556E33-A4CB-43E2-8FDE-E84D99E53D1E}"/>
                </a:ext>
              </a:extLst>
            </p:cNvPr>
            <p:cNvGrpSpPr/>
            <p:nvPr/>
          </p:nvGrpSpPr>
          <p:grpSpPr>
            <a:xfrm>
              <a:off x="208990" y="337431"/>
              <a:ext cx="11116886" cy="6457827"/>
              <a:chOff x="740120" y="156955"/>
              <a:chExt cx="11116886" cy="6457827"/>
            </a:xfrm>
          </p:grpSpPr>
          <p:sp>
            <p:nvSpPr>
              <p:cNvPr id="13" name="Rectangle 12">
                <a:extLst>
                  <a:ext uri="{FF2B5EF4-FFF2-40B4-BE49-F238E27FC236}">
                    <a16:creationId xmlns:a16="http://schemas.microsoft.com/office/drawing/2014/main" id="{81DF9A8B-DC55-4C52-8D22-4E5C2426E776}"/>
                  </a:ext>
                </a:extLst>
              </p:cNvPr>
              <p:cNvSpPr/>
              <p:nvPr/>
            </p:nvSpPr>
            <p:spPr>
              <a:xfrm>
                <a:off x="5931672" y="156955"/>
                <a:ext cx="2226833" cy="1032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Veterans Administration</a:t>
                </a:r>
              </a:p>
            </p:txBody>
          </p:sp>
          <p:sp>
            <p:nvSpPr>
              <p:cNvPr id="14" name="Rectangle 13">
                <a:extLst>
                  <a:ext uri="{FF2B5EF4-FFF2-40B4-BE49-F238E27FC236}">
                    <a16:creationId xmlns:a16="http://schemas.microsoft.com/office/drawing/2014/main" id="{566C825A-BF00-42B5-87DA-424054BE48E2}"/>
                  </a:ext>
                </a:extLst>
              </p:cNvPr>
              <p:cNvSpPr/>
              <p:nvPr/>
            </p:nvSpPr>
            <p:spPr>
              <a:xfrm>
                <a:off x="5931671" y="1521759"/>
                <a:ext cx="2226833" cy="1032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Veterans</a:t>
                </a:r>
                <a:r>
                  <a:rPr lang="en-US" b="1" dirty="0"/>
                  <a:t> </a:t>
                </a:r>
                <a:r>
                  <a:rPr lang="en-US" dirty="0"/>
                  <a:t>Health Administration</a:t>
                </a:r>
              </a:p>
            </p:txBody>
          </p:sp>
          <p:sp>
            <p:nvSpPr>
              <p:cNvPr id="18" name="Rectangle 17">
                <a:extLst>
                  <a:ext uri="{FF2B5EF4-FFF2-40B4-BE49-F238E27FC236}">
                    <a16:creationId xmlns:a16="http://schemas.microsoft.com/office/drawing/2014/main" id="{B5245B8C-0C37-4A1A-9E71-FE2F0857ACA0}"/>
                  </a:ext>
                </a:extLst>
              </p:cNvPr>
              <p:cNvSpPr/>
              <p:nvPr/>
            </p:nvSpPr>
            <p:spPr>
              <a:xfrm>
                <a:off x="5929129" y="4100172"/>
                <a:ext cx="2226833" cy="1032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Cooperative Studies Program</a:t>
                </a:r>
              </a:p>
            </p:txBody>
          </p:sp>
          <p:sp>
            <p:nvSpPr>
              <p:cNvPr id="25" name="Rectangle: Rounded Corners 24">
                <a:extLst>
                  <a:ext uri="{FF2B5EF4-FFF2-40B4-BE49-F238E27FC236}">
                    <a16:creationId xmlns:a16="http://schemas.microsoft.com/office/drawing/2014/main" id="{4DDC413A-A398-4B82-A072-B80F498E8C1C}"/>
                  </a:ext>
                </a:extLst>
              </p:cNvPr>
              <p:cNvSpPr/>
              <p:nvPr/>
            </p:nvSpPr>
            <p:spPr>
              <a:xfrm>
                <a:off x="3570396" y="5582048"/>
                <a:ext cx="2226833" cy="103273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Pharmacy</a:t>
                </a:r>
              </a:p>
              <a:p>
                <a:pPr algn="ctr"/>
                <a:r>
                  <a:rPr lang="en-US" sz="2800" b="1" dirty="0"/>
                  <a:t>Center</a:t>
                </a:r>
              </a:p>
            </p:txBody>
          </p:sp>
          <p:sp>
            <p:nvSpPr>
              <p:cNvPr id="27" name="Rectangle: Rounded Corners 26">
                <a:extLst>
                  <a:ext uri="{FF2B5EF4-FFF2-40B4-BE49-F238E27FC236}">
                    <a16:creationId xmlns:a16="http://schemas.microsoft.com/office/drawing/2014/main" id="{A9646050-9269-463F-9BD1-BB35B95213A9}"/>
                  </a:ext>
                </a:extLst>
              </p:cNvPr>
              <p:cNvSpPr/>
              <p:nvPr/>
            </p:nvSpPr>
            <p:spPr>
              <a:xfrm>
                <a:off x="10254440" y="5616674"/>
                <a:ext cx="1602566" cy="90193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 NODES</a:t>
                </a:r>
              </a:p>
            </p:txBody>
          </p:sp>
          <p:sp>
            <p:nvSpPr>
              <p:cNvPr id="28" name="Rectangle: Rounded Corners 27">
                <a:extLst>
                  <a:ext uri="{FF2B5EF4-FFF2-40B4-BE49-F238E27FC236}">
                    <a16:creationId xmlns:a16="http://schemas.microsoft.com/office/drawing/2014/main" id="{8A5D5064-C52A-424B-8418-67A2EB90B36A}"/>
                  </a:ext>
                </a:extLst>
              </p:cNvPr>
              <p:cNvSpPr/>
              <p:nvPr/>
            </p:nvSpPr>
            <p:spPr>
              <a:xfrm>
                <a:off x="8219807" y="5625991"/>
                <a:ext cx="1723105" cy="901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Epidemiology Centers</a:t>
                </a:r>
              </a:p>
            </p:txBody>
          </p:sp>
          <p:sp>
            <p:nvSpPr>
              <p:cNvPr id="29" name="Rectangle: Rounded Corners 28">
                <a:extLst>
                  <a:ext uri="{FF2B5EF4-FFF2-40B4-BE49-F238E27FC236}">
                    <a16:creationId xmlns:a16="http://schemas.microsoft.com/office/drawing/2014/main" id="{FD5CCFF1-01BD-4907-AB9B-10AAD338FC14}"/>
                  </a:ext>
                </a:extLst>
              </p:cNvPr>
              <p:cNvSpPr/>
              <p:nvPr/>
            </p:nvSpPr>
            <p:spPr>
              <a:xfrm>
                <a:off x="6181897" y="5587833"/>
                <a:ext cx="1726382" cy="901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Biostatistical Centers</a:t>
                </a:r>
              </a:p>
            </p:txBody>
          </p:sp>
          <p:sp>
            <p:nvSpPr>
              <p:cNvPr id="30" name="Rectangle: Rounded Corners 29">
                <a:extLst>
                  <a:ext uri="{FF2B5EF4-FFF2-40B4-BE49-F238E27FC236}">
                    <a16:creationId xmlns:a16="http://schemas.microsoft.com/office/drawing/2014/main" id="{004FA268-BE89-477A-8EA2-80576F434971}"/>
                  </a:ext>
                </a:extLst>
              </p:cNvPr>
              <p:cNvSpPr/>
              <p:nvPr/>
            </p:nvSpPr>
            <p:spPr>
              <a:xfrm>
                <a:off x="1344663" y="5616675"/>
                <a:ext cx="1749941" cy="9019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Genomics Lab</a:t>
                </a:r>
              </a:p>
            </p:txBody>
          </p:sp>
          <p:cxnSp>
            <p:nvCxnSpPr>
              <p:cNvPr id="35" name="Straight Connector 34">
                <a:extLst>
                  <a:ext uri="{FF2B5EF4-FFF2-40B4-BE49-F238E27FC236}">
                    <a16:creationId xmlns:a16="http://schemas.microsoft.com/office/drawing/2014/main" id="{4B8171B1-16A6-4911-A957-972BDFF8DA4E}"/>
                  </a:ext>
                </a:extLst>
              </p:cNvPr>
              <p:cNvCxnSpPr>
                <a:cxnSpLocks/>
              </p:cNvCxnSpPr>
              <p:nvPr/>
            </p:nvCxnSpPr>
            <p:spPr>
              <a:xfrm flipH="1">
                <a:off x="2219633" y="5329241"/>
                <a:ext cx="8836090" cy="8594"/>
              </a:xfrm>
              <a:prstGeom prst="line">
                <a:avLst/>
              </a:prstGeom>
              <a:ln w="31750"/>
            </p:spPr>
            <p:style>
              <a:lnRef idx="1">
                <a:schemeClr val="accent1"/>
              </a:lnRef>
              <a:fillRef idx="0">
                <a:schemeClr val="accent1"/>
              </a:fillRef>
              <a:effectRef idx="0">
                <a:schemeClr val="accent1"/>
              </a:effectRef>
              <a:fontRef idx="minor">
                <a:schemeClr val="tx1"/>
              </a:fontRef>
            </p:style>
          </p:cxnSp>
          <p:sp>
            <p:nvSpPr>
              <p:cNvPr id="48" name="Rectangle: Top Corners One Rounded and One Snipped 47">
                <a:extLst>
                  <a:ext uri="{FF2B5EF4-FFF2-40B4-BE49-F238E27FC236}">
                    <a16:creationId xmlns:a16="http://schemas.microsoft.com/office/drawing/2014/main" id="{1E0F1071-87CA-4FDE-9436-C6E4AF50A278}"/>
                  </a:ext>
                </a:extLst>
              </p:cNvPr>
              <p:cNvSpPr/>
              <p:nvPr/>
            </p:nvSpPr>
            <p:spPr>
              <a:xfrm>
                <a:off x="3818774" y="3618821"/>
                <a:ext cx="1730078" cy="1018995"/>
              </a:xfrm>
              <a:prstGeom prst="snip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NMVAHCS</a:t>
                </a:r>
              </a:p>
            </p:txBody>
          </p:sp>
          <p:cxnSp>
            <p:nvCxnSpPr>
              <p:cNvPr id="50" name="Straight Connector 49">
                <a:extLst>
                  <a:ext uri="{FF2B5EF4-FFF2-40B4-BE49-F238E27FC236}">
                    <a16:creationId xmlns:a16="http://schemas.microsoft.com/office/drawing/2014/main" id="{7205D450-A4FF-404B-B766-1DA30248FAD3}"/>
                  </a:ext>
                </a:extLst>
              </p:cNvPr>
              <p:cNvCxnSpPr>
                <a:cxnSpLocks/>
                <a:stCxn id="48" idx="1"/>
                <a:endCxn id="25" idx="0"/>
              </p:cNvCxnSpPr>
              <p:nvPr/>
            </p:nvCxnSpPr>
            <p:spPr>
              <a:xfrm>
                <a:off x="4683813" y="4637816"/>
                <a:ext cx="0" cy="944232"/>
              </a:xfrm>
              <a:prstGeom prst="line">
                <a:avLst/>
              </a:prstGeom>
              <a:ln w="317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0EB37981-4EE4-489F-99EA-49FB92CEA146}"/>
                  </a:ext>
                </a:extLst>
              </p:cNvPr>
              <p:cNvSpPr/>
              <p:nvPr/>
            </p:nvSpPr>
            <p:spPr>
              <a:xfrm>
                <a:off x="740120" y="3579058"/>
                <a:ext cx="1965238" cy="1078636"/>
              </a:xfrm>
              <a:prstGeom prst="ellipse">
                <a:avLst/>
              </a:prstGeom>
              <a:solidFill>
                <a:srgbClr val="00B0F0"/>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BRINM</a:t>
                </a:r>
              </a:p>
            </p:txBody>
          </p:sp>
          <p:cxnSp>
            <p:nvCxnSpPr>
              <p:cNvPr id="58" name="Straight Connector 57">
                <a:extLst>
                  <a:ext uri="{FF2B5EF4-FFF2-40B4-BE49-F238E27FC236}">
                    <a16:creationId xmlns:a16="http://schemas.microsoft.com/office/drawing/2014/main" id="{B81853AF-9968-4614-9E77-5FF59CB2DDD2}"/>
                  </a:ext>
                </a:extLst>
              </p:cNvPr>
              <p:cNvCxnSpPr>
                <a:stCxn id="13" idx="2"/>
                <a:endCxn id="14" idx="0"/>
              </p:cNvCxnSpPr>
              <p:nvPr/>
            </p:nvCxnSpPr>
            <p:spPr>
              <a:xfrm flipH="1">
                <a:off x="7045088" y="1189689"/>
                <a:ext cx="1" cy="332070"/>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BE5D81D4-3F5A-4BF5-BEA4-70FAB6F21B04}"/>
                  </a:ext>
                </a:extLst>
              </p:cNvPr>
              <p:cNvCxnSpPr>
                <a:cxnSpLocks/>
                <a:stCxn id="17" idx="2"/>
                <a:endCxn id="18" idx="0"/>
              </p:cNvCxnSpPr>
              <p:nvPr/>
            </p:nvCxnSpPr>
            <p:spPr>
              <a:xfrm>
                <a:off x="7042546" y="3794254"/>
                <a:ext cx="0" cy="305918"/>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240615B-F6DB-44D5-961E-99151DEDC985}"/>
                  </a:ext>
                </a:extLst>
              </p:cNvPr>
              <p:cNvCxnSpPr>
                <a:cxnSpLocks/>
                <a:stCxn id="28" idx="0"/>
              </p:cNvCxnSpPr>
              <p:nvPr/>
            </p:nvCxnSpPr>
            <p:spPr>
              <a:xfrm flipV="1">
                <a:off x="9081360" y="5337835"/>
                <a:ext cx="0" cy="2881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892B9D5-B478-4186-8863-6E702D458CAF}"/>
                  </a:ext>
                </a:extLst>
              </p:cNvPr>
              <p:cNvCxnSpPr>
                <a:stCxn id="29" idx="0"/>
              </p:cNvCxnSpPr>
              <p:nvPr/>
            </p:nvCxnSpPr>
            <p:spPr>
              <a:xfrm flipV="1">
                <a:off x="7045088" y="5329241"/>
                <a:ext cx="0" cy="25859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BF415F4-8AE5-4594-BD4B-AF9BEA8584C1}"/>
                  </a:ext>
                </a:extLst>
              </p:cNvPr>
              <p:cNvCxnSpPr>
                <a:cxnSpLocks/>
                <a:stCxn id="48" idx="2"/>
                <a:endCxn id="51" idx="6"/>
              </p:cNvCxnSpPr>
              <p:nvPr/>
            </p:nvCxnSpPr>
            <p:spPr>
              <a:xfrm flipH="1" flipV="1">
                <a:off x="2705358" y="4118376"/>
                <a:ext cx="1113416" cy="9943"/>
              </a:xfrm>
              <a:prstGeom prst="line">
                <a:avLst/>
              </a:prstGeom>
              <a:ln w="31750" cmpd="sng">
                <a:solidFill>
                  <a:srgbClr val="00B0F0"/>
                </a:solidFill>
                <a:prstDash val="lgDashDotDot"/>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E504DA5-56BD-4039-B07E-FBACBCC92733}"/>
                  </a:ext>
                </a:extLst>
              </p:cNvPr>
              <p:cNvCxnSpPr>
                <a:cxnSpLocks/>
                <a:stCxn id="18" idx="2"/>
              </p:cNvCxnSpPr>
              <p:nvPr/>
            </p:nvCxnSpPr>
            <p:spPr>
              <a:xfrm flipH="1">
                <a:off x="7039506" y="5132906"/>
                <a:ext cx="3040" cy="199912"/>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3AB5D843-B9FA-4FF8-8B3C-EDC998ADF990}"/>
                  </a:ext>
                </a:extLst>
              </p:cNvPr>
              <p:cNvCxnSpPr>
                <a:cxnSpLocks/>
                <a:stCxn id="25" idx="0"/>
              </p:cNvCxnSpPr>
              <p:nvPr/>
            </p:nvCxnSpPr>
            <p:spPr>
              <a:xfrm flipH="1" flipV="1">
                <a:off x="2219633" y="4569342"/>
                <a:ext cx="2464180" cy="1012706"/>
              </a:xfrm>
              <a:prstGeom prst="line">
                <a:avLst/>
              </a:prstGeom>
              <a:ln w="31750" cap="flat" cmpd="sng">
                <a:solidFill>
                  <a:srgbClr val="00B0F0"/>
                </a:solidFill>
                <a:prstDash val="lgDashDotDot"/>
              </a:ln>
            </p:spPr>
            <p:style>
              <a:lnRef idx="1">
                <a:schemeClr val="accent1"/>
              </a:lnRef>
              <a:fillRef idx="0">
                <a:schemeClr val="accent1"/>
              </a:fillRef>
              <a:effectRef idx="0">
                <a:schemeClr val="accent1"/>
              </a:effectRef>
              <a:fontRef idx="minor">
                <a:schemeClr val="tx1"/>
              </a:fontRef>
            </p:style>
          </p:cxnSp>
        </p:grpSp>
      </p:grpSp>
      <p:cxnSp>
        <p:nvCxnSpPr>
          <p:cNvPr id="139" name="Straight Connector 138">
            <a:extLst>
              <a:ext uri="{FF2B5EF4-FFF2-40B4-BE49-F238E27FC236}">
                <a16:creationId xmlns:a16="http://schemas.microsoft.com/office/drawing/2014/main" id="{884859A2-D7A3-4971-868B-47EDF0F559E6}"/>
              </a:ext>
            </a:extLst>
          </p:cNvPr>
          <p:cNvCxnSpPr>
            <a:cxnSpLocks/>
          </p:cNvCxnSpPr>
          <p:nvPr/>
        </p:nvCxnSpPr>
        <p:spPr>
          <a:xfrm>
            <a:off x="10833652" y="2556448"/>
            <a:ext cx="1080258" cy="0"/>
          </a:xfrm>
          <a:prstGeom prst="line">
            <a:avLst/>
          </a:prstGeom>
          <a:ln w="41275">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187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9950" y="251064"/>
            <a:ext cx="8987515" cy="6606936"/>
          </a:xfrm>
        </p:spPr>
      </p:pic>
      <p:sp>
        <p:nvSpPr>
          <p:cNvPr id="2" name="Title 1"/>
          <p:cNvSpPr>
            <a:spLocks noGrp="1"/>
          </p:cNvSpPr>
          <p:nvPr>
            <p:ph type="title"/>
          </p:nvPr>
        </p:nvSpPr>
        <p:spPr>
          <a:xfrm>
            <a:off x="526228" y="0"/>
            <a:ext cx="10515600" cy="1325563"/>
          </a:xfrm>
        </p:spPr>
        <p:txBody>
          <a:bodyPr/>
          <a:lstStyle/>
          <a:p>
            <a:pPr algn="ctr"/>
            <a:r>
              <a:rPr lang="en-US" dirty="0"/>
              <a:t>VA Cooperative Studies Program</a:t>
            </a:r>
          </a:p>
        </p:txBody>
      </p:sp>
      <p:sp>
        <p:nvSpPr>
          <p:cNvPr id="3" name="Star: 5 Points 2">
            <a:extLst>
              <a:ext uri="{FF2B5EF4-FFF2-40B4-BE49-F238E27FC236}">
                <a16:creationId xmlns:a16="http://schemas.microsoft.com/office/drawing/2014/main" id="{51E54DB8-855F-4F26-906A-56016F1E2D32}"/>
              </a:ext>
            </a:extLst>
          </p:cNvPr>
          <p:cNvSpPr/>
          <p:nvPr/>
        </p:nvSpPr>
        <p:spPr>
          <a:xfrm>
            <a:off x="7167114" y="2992581"/>
            <a:ext cx="161941" cy="152400"/>
          </a:xfrm>
          <a:prstGeom prst="star5">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7" name="Star: 5 Points 6">
            <a:extLst>
              <a:ext uri="{FF2B5EF4-FFF2-40B4-BE49-F238E27FC236}">
                <a16:creationId xmlns:a16="http://schemas.microsoft.com/office/drawing/2014/main" id="{4E5A59C5-CAB1-492C-8E95-CA30D9079106}"/>
              </a:ext>
            </a:extLst>
          </p:cNvPr>
          <p:cNvSpPr/>
          <p:nvPr/>
        </p:nvSpPr>
        <p:spPr>
          <a:xfrm>
            <a:off x="2608968" y="3332859"/>
            <a:ext cx="161941" cy="152400"/>
          </a:xfrm>
          <a:prstGeom prst="star5">
            <a:avLst/>
          </a:prstGeom>
          <a:solidFill>
            <a:srgbClr val="FF00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Tree>
    <p:extLst>
      <p:ext uri="{BB962C8B-B14F-4D97-AF65-F5344CB8AC3E}">
        <p14:creationId xmlns:p14="http://schemas.microsoft.com/office/powerpoint/2010/main" val="3839763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1340522"/>
            <a:ext cx="12192000" cy="5517478"/>
          </a:xfrm>
          <a:prstGeom prst="rect">
            <a:avLst/>
          </a:prstGeom>
          <a:gradFill>
            <a:gsLst>
              <a:gs pos="0">
                <a:schemeClr val="tx2">
                  <a:lumMod val="15000"/>
                  <a:lumOff val="85000"/>
                </a:schemeClr>
              </a:gs>
              <a:gs pos="100000">
                <a:schemeClr val="bg1">
                  <a:lumMod val="85000"/>
                </a:schemeClr>
              </a:gs>
              <a:gs pos="100000">
                <a:schemeClr val="bg1">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40" name="Rectangle 39"/>
          <p:cNvSpPr/>
          <p:nvPr/>
        </p:nvSpPr>
        <p:spPr>
          <a:xfrm>
            <a:off x="0" y="0"/>
            <a:ext cx="12192000" cy="137303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graphicFrame>
        <p:nvGraphicFramePr>
          <p:cNvPr id="5" name="Diagram 4"/>
          <p:cNvGraphicFramePr/>
          <p:nvPr/>
        </p:nvGraphicFramePr>
        <p:xfrm>
          <a:off x="2095500" y="3370829"/>
          <a:ext cx="8004106" cy="999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sosceles Triangle 7"/>
          <p:cNvSpPr/>
          <p:nvPr/>
        </p:nvSpPr>
        <p:spPr>
          <a:xfrm rot="10800000">
            <a:off x="2367747" y="3512627"/>
            <a:ext cx="357188" cy="142875"/>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9" name="TextBox 8"/>
          <p:cNvSpPr txBox="1"/>
          <p:nvPr/>
        </p:nvSpPr>
        <p:spPr>
          <a:xfrm>
            <a:off x="1645670" y="2379722"/>
            <a:ext cx="1789798" cy="981038"/>
          </a:xfrm>
          <a:prstGeom prst="rect">
            <a:avLst/>
          </a:prstGeom>
          <a:noFill/>
        </p:spPr>
        <p:txBody>
          <a:bodyPr wrap="square" lIns="57150" tIns="28575" rIns="57150" bIns="28575" rtlCol="0">
            <a:spAutoFit/>
          </a:bodyPr>
          <a:lstStyle/>
          <a:p>
            <a:pPr algn="ct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CSP 18</a:t>
            </a:r>
          </a:p>
          <a:p>
            <a:pPr algn="ct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Protective Effects of Aspirin Against Acute Myocardial Infarctions </a:t>
            </a:r>
          </a:p>
        </p:txBody>
      </p:sp>
      <p:sp>
        <p:nvSpPr>
          <p:cNvPr id="12" name="TextBox 11"/>
          <p:cNvSpPr txBox="1"/>
          <p:nvPr/>
        </p:nvSpPr>
        <p:spPr>
          <a:xfrm>
            <a:off x="2891975" y="4306569"/>
            <a:ext cx="1875089" cy="704039"/>
          </a:xfrm>
          <a:prstGeom prst="rect">
            <a:avLst/>
          </a:prstGeom>
          <a:noFill/>
        </p:spPr>
        <p:txBody>
          <a:bodyPr wrap="square" lIns="57150" tIns="28575" rIns="57150" bIns="28575" rtlCol="0">
            <a:spAutoFit/>
          </a:bodyPr>
          <a:lstStyle/>
          <a:p>
            <a:pPr algn="ctr"/>
            <a:r>
              <a:rPr lang="en-US" sz="1400" b="1" dirty="0">
                <a:latin typeface="Verdana" panose="020B0604030504040204" pitchFamily="34" charset="0"/>
                <a:ea typeface="Verdana" panose="020B0604030504040204" pitchFamily="34" charset="0"/>
                <a:cs typeface="Verdana" panose="020B0604030504040204" pitchFamily="34" charset="0"/>
              </a:rPr>
              <a:t>CSP 403</a:t>
            </a:r>
          </a:p>
          <a:p>
            <a:pPr algn="ctr"/>
            <a:r>
              <a:rPr lang="en-US" sz="1400" b="1" dirty="0">
                <a:latin typeface="Verdana" panose="020B0604030504040204" pitchFamily="34" charset="0"/>
                <a:ea typeface="Verdana" panose="020B0604030504040204" pitchFamily="34" charset="0"/>
                <a:cs typeface="Verdana" panose="020B0604030504040204" pitchFamily="34" charset="0"/>
              </a:rPr>
              <a:t>Shingles Prevention Trial </a:t>
            </a:r>
          </a:p>
        </p:txBody>
      </p:sp>
      <p:sp>
        <p:nvSpPr>
          <p:cNvPr id="13" name="Isosceles Triangle 12"/>
          <p:cNvSpPr/>
          <p:nvPr/>
        </p:nvSpPr>
        <p:spPr>
          <a:xfrm>
            <a:off x="3657141" y="4084127"/>
            <a:ext cx="357188" cy="142875"/>
          </a:xfrm>
          <a:prstGeom prs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4" name="TextBox 13"/>
          <p:cNvSpPr txBox="1"/>
          <p:nvPr/>
        </p:nvSpPr>
        <p:spPr>
          <a:xfrm>
            <a:off x="4166211" y="2408569"/>
            <a:ext cx="1948246" cy="981038"/>
          </a:xfrm>
          <a:prstGeom prst="rect">
            <a:avLst/>
          </a:prstGeom>
          <a:noFill/>
        </p:spPr>
        <p:txBody>
          <a:bodyPr wrap="square" lIns="57150" tIns="28575" rIns="57150" bIns="28575" rtlCol="0">
            <a:spAutoFit/>
          </a:bodyPr>
          <a:lstStyle/>
          <a:p>
            <a:pPr algn="ct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ACCORD &amp; VADT (CSP 465)</a:t>
            </a:r>
          </a:p>
          <a:p>
            <a:pPr algn="ct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Intensive Glucose Lowering in Type 2 Diabetes </a:t>
            </a:r>
          </a:p>
        </p:txBody>
      </p:sp>
      <p:sp>
        <p:nvSpPr>
          <p:cNvPr id="15" name="Isosceles Triangle 14"/>
          <p:cNvSpPr/>
          <p:nvPr/>
        </p:nvSpPr>
        <p:spPr>
          <a:xfrm rot="10800000">
            <a:off x="4963768" y="3512627"/>
            <a:ext cx="357188" cy="14287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16" name="TextBox 15"/>
          <p:cNvSpPr txBox="1"/>
          <p:nvPr/>
        </p:nvSpPr>
        <p:spPr>
          <a:xfrm>
            <a:off x="4971624" y="4399296"/>
            <a:ext cx="1671855" cy="704039"/>
          </a:xfrm>
          <a:prstGeom prst="rect">
            <a:avLst/>
          </a:prstGeom>
          <a:noFill/>
        </p:spPr>
        <p:txBody>
          <a:bodyPr wrap="square" lIns="57150" tIns="28575" rIns="57150" bIns="28575" rtlCol="0">
            <a:spAutoFit/>
          </a:bodyPr>
          <a:lstStyle/>
          <a:p>
            <a:pPr algn="ctr"/>
            <a:r>
              <a:rPr lang="en-US" sz="1400" b="1" dirty="0">
                <a:latin typeface="Verdana" panose="020B0604030504040204" pitchFamily="34" charset="0"/>
                <a:ea typeface="Verdana" panose="020B0604030504040204" pitchFamily="34" charset="0"/>
                <a:cs typeface="Verdana" panose="020B0604030504040204" pitchFamily="34" charset="0"/>
              </a:rPr>
              <a:t>CSP 468</a:t>
            </a:r>
          </a:p>
          <a:p>
            <a:pPr algn="ctr"/>
            <a:r>
              <a:rPr lang="en-US" sz="1400" b="1" dirty="0">
                <a:latin typeface="Verdana" panose="020B0604030504040204" pitchFamily="34" charset="0"/>
                <a:ea typeface="Verdana" panose="020B0604030504040204" pitchFamily="34" charset="0"/>
                <a:cs typeface="Verdana" panose="020B0604030504040204" pitchFamily="34" charset="0"/>
              </a:rPr>
              <a:t>Deep Brain Stimulation </a:t>
            </a:r>
          </a:p>
        </p:txBody>
      </p:sp>
      <p:sp>
        <p:nvSpPr>
          <p:cNvPr id="18" name="TextBox 17"/>
          <p:cNvSpPr txBox="1"/>
          <p:nvPr/>
        </p:nvSpPr>
        <p:spPr>
          <a:xfrm>
            <a:off x="6175954" y="2441277"/>
            <a:ext cx="1916218" cy="611706"/>
          </a:xfrm>
          <a:prstGeom prst="rect">
            <a:avLst/>
          </a:prstGeom>
          <a:noFill/>
        </p:spPr>
        <p:txBody>
          <a:bodyPr wrap="square" lIns="57150" tIns="28575" rIns="57150" bIns="28575" rtlCol="0">
            <a:spAutoFit/>
          </a:bodyPr>
          <a:lstStyle/>
          <a:p>
            <a:pPr algn="ctr">
              <a:defRPr/>
            </a:pP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SELECT (CSP 499)</a:t>
            </a:r>
          </a:p>
          <a:p>
            <a:pPr algn="ctr">
              <a:defRPr/>
            </a:pP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Vitamin E and </a:t>
            </a:r>
          </a:p>
          <a:p>
            <a:pPr algn="ctr">
              <a:defRPr/>
            </a:pP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Cancer Prevention</a:t>
            </a:r>
          </a:p>
        </p:txBody>
      </p:sp>
      <p:sp>
        <p:nvSpPr>
          <p:cNvPr id="19" name="Isosceles Triangle 18"/>
          <p:cNvSpPr/>
          <p:nvPr/>
        </p:nvSpPr>
        <p:spPr>
          <a:xfrm rot="10800000">
            <a:off x="6928792" y="3512627"/>
            <a:ext cx="357188" cy="142875"/>
          </a:xfrm>
          <a:prstGeom prst="triangl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20" name="TextBox 19"/>
          <p:cNvSpPr txBox="1"/>
          <p:nvPr/>
        </p:nvSpPr>
        <p:spPr>
          <a:xfrm>
            <a:off x="7242798" y="4267346"/>
            <a:ext cx="2299997" cy="704039"/>
          </a:xfrm>
          <a:prstGeom prst="rect">
            <a:avLst/>
          </a:prstGeom>
          <a:noFill/>
        </p:spPr>
        <p:txBody>
          <a:bodyPr wrap="square" lIns="57150" tIns="28575" rIns="57150" bIns="28575" rtlCol="0">
            <a:spAutoFit/>
          </a:bodyPr>
          <a:lstStyle/>
          <a:p>
            <a:pPr algn="ctr"/>
            <a:r>
              <a:rPr lang="en-US" sz="1400" b="1" dirty="0">
                <a:latin typeface="Verdana" panose="020B0604030504040204" pitchFamily="34" charset="0"/>
                <a:ea typeface="Verdana" panose="020B0604030504040204" pitchFamily="34" charset="0"/>
                <a:cs typeface="Verdana" panose="020B0604030504040204" pitchFamily="34" charset="0"/>
              </a:rPr>
              <a:t>CSP 546</a:t>
            </a:r>
          </a:p>
          <a:p>
            <a:pPr algn="ctr"/>
            <a:r>
              <a:rPr lang="en-US" sz="1400" b="1" dirty="0">
                <a:latin typeface="Verdana" panose="020B0604030504040204" pitchFamily="34" charset="0"/>
                <a:ea typeface="Verdana" panose="020B0604030504040204" pitchFamily="34" charset="0"/>
                <a:cs typeface="Verdana" panose="020B0604030504040204" pitchFamily="34" charset="0"/>
              </a:rPr>
              <a:t>Alzheimer’s </a:t>
            </a:r>
          </a:p>
          <a:p>
            <a:pPr algn="ctr"/>
            <a:r>
              <a:rPr lang="en-US" sz="1400" b="1" dirty="0">
                <a:latin typeface="Verdana" panose="020B0604030504040204" pitchFamily="34" charset="0"/>
                <a:ea typeface="Verdana" panose="020B0604030504040204" pitchFamily="34" charset="0"/>
                <a:cs typeface="Verdana" panose="020B0604030504040204" pitchFamily="34" charset="0"/>
              </a:rPr>
              <a:t>Research</a:t>
            </a:r>
          </a:p>
        </p:txBody>
      </p:sp>
      <p:sp>
        <p:nvSpPr>
          <p:cNvPr id="22" name="TextBox 21"/>
          <p:cNvSpPr txBox="1"/>
          <p:nvPr/>
        </p:nvSpPr>
        <p:spPr>
          <a:xfrm>
            <a:off x="8177266" y="2745420"/>
            <a:ext cx="1813043" cy="611706"/>
          </a:xfrm>
          <a:prstGeom prst="rect">
            <a:avLst/>
          </a:prstGeom>
          <a:noFill/>
        </p:spPr>
        <p:txBody>
          <a:bodyPr wrap="square" lIns="57150" tIns="28575" rIns="57150" bIns="28575" rtlCol="0">
            <a:spAutoFit/>
          </a:bodyPr>
          <a:lstStyle/>
          <a:p>
            <a:pPr algn="ctr">
              <a:defRPr/>
            </a:pP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SPRINT</a:t>
            </a:r>
          </a:p>
          <a:p>
            <a:pPr algn="ctr">
              <a:defRPr/>
            </a:pPr>
            <a:r>
              <a:rPr lang="en-US" sz="1200" b="1" dirty="0">
                <a:solidFill>
                  <a:schemeClr val="tx2"/>
                </a:solidFill>
                <a:latin typeface="Verdana" panose="020B0604030504040204" pitchFamily="34" charset="0"/>
                <a:ea typeface="Verdana" panose="020B0604030504040204" pitchFamily="34" charset="0"/>
                <a:cs typeface="Verdana" panose="020B0604030504040204" pitchFamily="34" charset="0"/>
              </a:rPr>
              <a:t>Blood Pressure Intervention</a:t>
            </a:r>
          </a:p>
        </p:txBody>
      </p:sp>
      <p:sp>
        <p:nvSpPr>
          <p:cNvPr id="23" name="Isosceles Triangle 22"/>
          <p:cNvSpPr/>
          <p:nvPr/>
        </p:nvSpPr>
        <p:spPr>
          <a:xfrm rot="10800000">
            <a:off x="8897452" y="3512627"/>
            <a:ext cx="357188" cy="142875"/>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07270" y="1629388"/>
            <a:ext cx="937916" cy="750334"/>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53298" y="1458797"/>
            <a:ext cx="586086" cy="896713"/>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3625" y="5164942"/>
            <a:ext cx="873225" cy="1021674"/>
          </a:xfrm>
          <a:prstGeom prst="rect">
            <a:avLst/>
          </a:prstGeom>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53545" y="5044063"/>
            <a:ext cx="1150846" cy="1176420"/>
          </a:xfrm>
          <a:prstGeom prst="rect">
            <a:avLst/>
          </a:prstGeom>
        </p:spPr>
      </p:pic>
      <p:pic>
        <p:nvPicPr>
          <p:cNvPr id="29" name="Picture 2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40220" y="1629389"/>
            <a:ext cx="1089182" cy="726121"/>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39902" y="5111797"/>
            <a:ext cx="1214244" cy="801402"/>
          </a:xfrm>
          <a:prstGeom prst="rect">
            <a:avLst/>
          </a:prstGeom>
        </p:spPr>
      </p:pic>
      <p:sp>
        <p:nvSpPr>
          <p:cNvPr id="32" name="Isosceles Triangle 31"/>
          <p:cNvSpPr/>
          <p:nvPr/>
        </p:nvSpPr>
        <p:spPr>
          <a:xfrm>
            <a:off x="5632889" y="4084127"/>
            <a:ext cx="357188" cy="142875"/>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33" name="Isosceles Triangle 32"/>
          <p:cNvSpPr/>
          <p:nvPr/>
        </p:nvSpPr>
        <p:spPr>
          <a:xfrm>
            <a:off x="8224445" y="4084127"/>
            <a:ext cx="357188" cy="142875"/>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sp>
        <p:nvSpPr>
          <p:cNvPr id="35" name="TextBox 34"/>
          <p:cNvSpPr txBox="1"/>
          <p:nvPr/>
        </p:nvSpPr>
        <p:spPr>
          <a:xfrm>
            <a:off x="2368713" y="719269"/>
            <a:ext cx="8096882" cy="519373"/>
          </a:xfrm>
          <a:prstGeom prst="rect">
            <a:avLst/>
          </a:prstGeom>
          <a:noFill/>
        </p:spPr>
        <p:txBody>
          <a:bodyPr wrap="square" lIns="57150" tIns="28575" rIns="57150" bIns="28575" rtlCol="0">
            <a:spAutoFit/>
          </a:bodyPr>
          <a:lstStyle/>
          <a:p>
            <a:r>
              <a:rPr lang="en-US" sz="1000" dirty="0">
                <a:solidFill>
                  <a:schemeClr val="bg1"/>
                </a:solidFill>
              </a:rPr>
              <a:t>The VA Cooperative Studies Program (CSP) is the Division of VA Research and Development that is responsible for the planning and conduct of large multicenter clinical trials and epidemiological studies in the VA. For decades, VA CSP has been involved in finding effective strategies in a range of diverse conditions that affect Veterans, ultimately benefiting Veteran health and well-being.</a:t>
            </a:r>
          </a:p>
        </p:txBody>
      </p:sp>
      <p:sp>
        <p:nvSpPr>
          <p:cNvPr id="36" name="TextBox 35"/>
          <p:cNvSpPr txBox="1"/>
          <p:nvPr/>
        </p:nvSpPr>
        <p:spPr>
          <a:xfrm>
            <a:off x="2368712" y="183946"/>
            <a:ext cx="8096882" cy="596317"/>
          </a:xfrm>
          <a:prstGeom prst="rect">
            <a:avLst/>
          </a:prstGeom>
          <a:noFill/>
        </p:spPr>
        <p:txBody>
          <a:bodyPr wrap="square" lIns="57150" tIns="28575" rIns="57150" bIns="28575" rtlCol="0">
            <a:spAutoFit/>
          </a:bodyPr>
          <a:lstStyle/>
          <a:p>
            <a:r>
              <a:rPr lang="en-US" sz="2000" b="1" dirty="0">
                <a:solidFill>
                  <a:schemeClr val="bg1"/>
                </a:solidFill>
              </a:rPr>
              <a:t>VA COOPERATIVE STUDIES PROGRAM</a:t>
            </a:r>
          </a:p>
          <a:p>
            <a:r>
              <a:rPr lang="en-US" sz="1500" b="1" dirty="0">
                <a:solidFill>
                  <a:schemeClr val="bg1"/>
                </a:solidFill>
              </a:rPr>
              <a:t>Our research changes the practice of medicine</a:t>
            </a:r>
          </a:p>
        </p:txBody>
      </p:sp>
      <p:pic>
        <p:nvPicPr>
          <p:cNvPr id="46" name="Picture 45"/>
          <p:cNvPicPr>
            <a:picLocks noChangeAspect="1"/>
          </p:cNvPicPr>
          <p:nvPr/>
        </p:nvPicPr>
        <p:blipFill>
          <a:blip r:embed="rId14" cstate="print">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368300" y="143991"/>
            <a:ext cx="1085047" cy="1085047"/>
          </a:xfrm>
          <a:prstGeom prst="rect">
            <a:avLst/>
          </a:prstGeom>
        </p:spPr>
      </p:pic>
      <p:pic>
        <p:nvPicPr>
          <p:cNvPr id="34" name="Picture 33"/>
          <p:cNvPicPr>
            <a:picLocks noChangeAspect="1"/>
          </p:cNvPicPr>
          <p:nvPr/>
        </p:nvPicPr>
        <p:blipFill rotWithShape="1">
          <a:blip r:embed="rId15" cstate="print">
            <a:extLst>
              <a:ext uri="{28A0092B-C50C-407E-A947-70E740481C1C}">
                <a14:useLocalDpi xmlns:a14="http://schemas.microsoft.com/office/drawing/2010/main" val="0"/>
              </a:ext>
            </a:extLst>
          </a:blip>
          <a:srcRect l="10024" r="7268" b="16818"/>
          <a:stretch/>
        </p:blipFill>
        <p:spPr>
          <a:xfrm>
            <a:off x="8468269" y="1830648"/>
            <a:ext cx="1215556" cy="806858"/>
          </a:xfrm>
          <a:prstGeom prst="rect">
            <a:avLst/>
          </a:prstGeom>
        </p:spPr>
      </p:pic>
      <p:sp>
        <p:nvSpPr>
          <p:cNvPr id="38" name="TextBox 37">
            <a:extLst>
              <a:ext uri="{FF2B5EF4-FFF2-40B4-BE49-F238E27FC236}">
                <a16:creationId xmlns:a16="http://schemas.microsoft.com/office/drawing/2014/main" id="{9CCB7B6F-2CCE-4C74-A3D7-F8BA1140ED12}"/>
              </a:ext>
            </a:extLst>
          </p:cNvPr>
          <p:cNvSpPr txBox="1"/>
          <p:nvPr/>
        </p:nvSpPr>
        <p:spPr>
          <a:xfrm>
            <a:off x="8592180" y="4251536"/>
            <a:ext cx="2299997" cy="1735090"/>
          </a:xfrm>
          <a:prstGeom prst="rect">
            <a:avLst/>
          </a:prstGeom>
          <a:noFill/>
        </p:spPr>
        <p:txBody>
          <a:bodyPr wrap="square" lIns="57150" tIns="28575" rIns="57150" bIns="28575" rtlCol="0">
            <a:spAutoFit/>
          </a:bodyPr>
          <a:lstStyle/>
          <a:p>
            <a:pPr algn="ctr"/>
            <a:r>
              <a:rPr lang="en-US" sz="1200" b="1" dirty="0">
                <a:latin typeface="Verdana" panose="020B0604030504040204" pitchFamily="34" charset="0"/>
                <a:ea typeface="Verdana" panose="020B0604030504040204" pitchFamily="34" charset="0"/>
                <a:cs typeface="Verdana" panose="020B0604030504040204" pitchFamily="34" charset="0"/>
              </a:rPr>
              <a:t>CSP 563</a:t>
            </a:r>
          </a:p>
          <a:p>
            <a:pPr algn="ctr"/>
            <a:r>
              <a:rPr lang="en-US" sz="1200" b="1" dirty="0">
                <a:latin typeface="Verdana" panose="020B0604030504040204" pitchFamily="34" charset="0"/>
                <a:ea typeface="Verdana" panose="020B0604030504040204" pitchFamily="34" charset="0"/>
                <a:cs typeface="Verdana" panose="020B0604030504040204" pitchFamily="34" charset="0"/>
              </a:rPr>
              <a:t>PTSD</a:t>
            </a:r>
          </a:p>
          <a:p>
            <a:pPr algn="ctr"/>
            <a:endParaRPr lang="en-US" sz="1400" b="1" dirty="0">
              <a:latin typeface="Verdana" panose="020B0604030504040204" pitchFamily="34" charset="0"/>
              <a:ea typeface="Verdana" panose="020B0604030504040204" pitchFamily="34" charset="0"/>
              <a:cs typeface="Verdana" panose="020B0604030504040204" pitchFamily="34" charset="0"/>
            </a:endParaRPr>
          </a:p>
          <a:p>
            <a:pPr algn="ctr"/>
            <a:endParaRPr lang="en-US" sz="1400" b="1" dirty="0">
              <a:latin typeface="Verdana" panose="020B0604030504040204" pitchFamily="34" charset="0"/>
              <a:ea typeface="Verdana" panose="020B0604030504040204" pitchFamily="34" charset="0"/>
              <a:cs typeface="Verdana" panose="020B0604030504040204" pitchFamily="34" charset="0"/>
            </a:endParaRPr>
          </a:p>
          <a:p>
            <a:pPr algn="ctr"/>
            <a:endParaRPr lang="en-US" sz="1400" b="1" dirty="0">
              <a:latin typeface="Verdana" panose="020B0604030504040204" pitchFamily="34" charset="0"/>
              <a:ea typeface="Verdana" panose="020B0604030504040204" pitchFamily="34" charset="0"/>
              <a:cs typeface="Verdana" panose="020B0604030504040204" pitchFamily="34" charset="0"/>
            </a:endParaRPr>
          </a:p>
          <a:p>
            <a:pPr algn="ctr"/>
            <a:endParaRPr lang="en-US" sz="700" b="1" dirty="0">
              <a:latin typeface="Verdana" panose="020B0604030504040204" pitchFamily="34" charset="0"/>
              <a:ea typeface="Verdana" panose="020B0604030504040204" pitchFamily="34" charset="0"/>
              <a:cs typeface="Verdana" panose="020B0604030504040204" pitchFamily="34" charset="0"/>
            </a:endParaRPr>
          </a:p>
          <a:p>
            <a:pPr algn="ctr"/>
            <a:r>
              <a:rPr lang="en-US" sz="1200" b="1" dirty="0">
                <a:latin typeface="Verdana" panose="020B0604030504040204" pitchFamily="34" charset="0"/>
                <a:ea typeface="Verdana" panose="020B0604030504040204" pitchFamily="34" charset="0"/>
                <a:cs typeface="Verdana" panose="020B0604030504040204" pitchFamily="34" charset="0"/>
              </a:rPr>
              <a:t>CSP 578</a:t>
            </a:r>
          </a:p>
          <a:p>
            <a:pPr algn="ctr"/>
            <a:r>
              <a:rPr lang="en-US" sz="1200" b="1" dirty="0">
                <a:latin typeface="Verdana" panose="020B0604030504040204" pitchFamily="34" charset="0"/>
                <a:ea typeface="Verdana" panose="020B0604030504040204" pitchFamily="34" charset="0"/>
                <a:cs typeface="Verdana" panose="020B0604030504040204" pitchFamily="34" charset="0"/>
              </a:rPr>
              <a:t>Diabetic Kidney</a:t>
            </a:r>
          </a:p>
          <a:p>
            <a:pPr algn="ctr"/>
            <a:r>
              <a:rPr lang="en-US" sz="1200" b="1" dirty="0">
                <a:latin typeface="Verdana" panose="020B0604030504040204" pitchFamily="34" charset="0"/>
                <a:ea typeface="Verdana" panose="020B0604030504040204" pitchFamily="34" charset="0"/>
                <a:cs typeface="Verdana" panose="020B0604030504040204" pitchFamily="34" charset="0"/>
              </a:rPr>
              <a:t>Disease</a:t>
            </a:r>
          </a:p>
        </p:txBody>
      </p:sp>
      <p:sp>
        <p:nvSpPr>
          <p:cNvPr id="39" name="Isosceles Triangle 38">
            <a:extLst>
              <a:ext uri="{FF2B5EF4-FFF2-40B4-BE49-F238E27FC236}">
                <a16:creationId xmlns:a16="http://schemas.microsoft.com/office/drawing/2014/main" id="{ADD0D528-BC6A-4D99-9F84-525A678B9945}"/>
              </a:ext>
            </a:extLst>
          </p:cNvPr>
          <p:cNvSpPr/>
          <p:nvPr/>
        </p:nvSpPr>
        <p:spPr>
          <a:xfrm>
            <a:off x="9550892" y="4089770"/>
            <a:ext cx="357188" cy="14287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57150" tIns="28575" rIns="57150" bIns="28575" rtlCol="0" anchor="ctr"/>
          <a:lstStyle/>
          <a:p>
            <a:pPr algn="ctr"/>
            <a:endParaRPr lang="en-US"/>
          </a:p>
        </p:txBody>
      </p:sp>
      <p:pic>
        <p:nvPicPr>
          <p:cNvPr id="2" name="Picture 1">
            <a:extLst>
              <a:ext uri="{FF2B5EF4-FFF2-40B4-BE49-F238E27FC236}">
                <a16:creationId xmlns:a16="http://schemas.microsoft.com/office/drawing/2014/main" id="{9497D71E-9455-49C9-A95A-1AB1A3475E2A}"/>
              </a:ext>
            </a:extLst>
          </p:cNvPr>
          <p:cNvPicPr>
            <a:picLocks noChangeAspect="1"/>
          </p:cNvPicPr>
          <p:nvPr/>
        </p:nvPicPr>
        <p:blipFill>
          <a:blip r:embed="rId16"/>
          <a:stretch>
            <a:fillRect/>
          </a:stretch>
        </p:blipFill>
        <p:spPr>
          <a:xfrm flipH="1">
            <a:off x="9467374" y="5979994"/>
            <a:ext cx="606831" cy="818717"/>
          </a:xfrm>
          <a:prstGeom prst="rect">
            <a:avLst/>
          </a:prstGeom>
        </p:spPr>
      </p:pic>
      <p:pic>
        <p:nvPicPr>
          <p:cNvPr id="4" name="Picture 3">
            <a:extLst>
              <a:ext uri="{FF2B5EF4-FFF2-40B4-BE49-F238E27FC236}">
                <a16:creationId xmlns:a16="http://schemas.microsoft.com/office/drawing/2014/main" id="{0AA1D33E-39CA-4634-9297-E2E60FED10DB}"/>
              </a:ext>
            </a:extLst>
          </p:cNvPr>
          <p:cNvPicPr>
            <a:picLocks noChangeAspect="1"/>
          </p:cNvPicPr>
          <p:nvPr/>
        </p:nvPicPr>
        <p:blipFill>
          <a:blip r:embed="rId17"/>
          <a:stretch>
            <a:fillRect/>
          </a:stretch>
        </p:blipFill>
        <p:spPr>
          <a:xfrm>
            <a:off x="9242635" y="4660830"/>
            <a:ext cx="973702" cy="717654"/>
          </a:xfrm>
          <a:prstGeom prst="rect">
            <a:avLst/>
          </a:prstGeom>
        </p:spPr>
      </p:pic>
    </p:spTree>
    <p:extLst>
      <p:ext uri="{BB962C8B-B14F-4D97-AF65-F5344CB8AC3E}">
        <p14:creationId xmlns:p14="http://schemas.microsoft.com/office/powerpoint/2010/main" val="127779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708" b="2"/>
          <a:stretch/>
        </p:blipFill>
        <p:spPr>
          <a:xfrm rot="5400000">
            <a:off x="-1109133" y="1109133"/>
            <a:ext cx="6858000" cy="4639733"/>
          </a:xfrm>
          <a:prstGeom prst="rect">
            <a:avLst/>
          </a:prstGeom>
        </p:spPr>
      </p:pic>
      <p:sp>
        <p:nvSpPr>
          <p:cNvPr id="14" name="Rectangle 13">
            <a:extLst>
              <a:ext uri="{FF2B5EF4-FFF2-40B4-BE49-F238E27FC236}">
                <a16:creationId xmlns:a16="http://schemas.microsoft.com/office/drawing/2014/main" id="{3856B5A6-FF87-428D-B5E7-1ABD70CD3E3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fontScale="90000"/>
          </a:bodyPr>
          <a:lstStyle/>
          <a:p>
            <a:pPr algn="ctr"/>
            <a:r>
              <a:rPr lang="en-US" dirty="0">
                <a:solidFill>
                  <a:schemeClr val="bg1"/>
                </a:solidFill>
              </a:rPr>
              <a:t>Clinical Research Pharmacy Coordinating Center—</a:t>
            </a:r>
            <a:br>
              <a:rPr lang="en-US" dirty="0">
                <a:solidFill>
                  <a:schemeClr val="bg1"/>
                </a:solidFill>
              </a:rPr>
            </a:br>
            <a:r>
              <a:rPr lang="en-US" dirty="0">
                <a:solidFill>
                  <a:schemeClr val="accent4"/>
                </a:solidFill>
              </a:rPr>
              <a:t>Core Functions</a:t>
            </a:r>
          </a:p>
        </p:txBody>
      </p:sp>
      <p:sp>
        <p:nvSpPr>
          <p:cNvPr id="3" name="Content Placeholder 2"/>
          <p:cNvSpPr>
            <a:spLocks noGrp="1"/>
          </p:cNvSpPr>
          <p:nvPr>
            <p:ph idx="1"/>
          </p:nvPr>
        </p:nvSpPr>
        <p:spPr>
          <a:xfrm>
            <a:off x="5329767" y="2087048"/>
            <a:ext cx="6172200" cy="3858768"/>
          </a:xfrm>
        </p:spPr>
        <p:txBody>
          <a:bodyPr>
            <a:normAutofit fontScale="70000" lnSpcReduction="20000"/>
          </a:bodyPr>
          <a:lstStyle/>
          <a:p>
            <a:endParaRPr lang="en-US" sz="3500" dirty="0">
              <a:solidFill>
                <a:schemeClr val="bg1"/>
              </a:solidFill>
            </a:endParaRPr>
          </a:p>
          <a:p>
            <a:r>
              <a:rPr lang="en-US" sz="3500" dirty="0">
                <a:solidFill>
                  <a:schemeClr val="bg1"/>
                </a:solidFill>
              </a:rPr>
              <a:t>Regulatory and Patient Safety Management</a:t>
            </a:r>
          </a:p>
          <a:p>
            <a:pPr marL="0" indent="0">
              <a:buNone/>
            </a:pPr>
            <a:endParaRPr lang="en-US" sz="3100" dirty="0">
              <a:solidFill>
                <a:schemeClr val="bg1"/>
              </a:solidFill>
            </a:endParaRPr>
          </a:p>
          <a:p>
            <a:r>
              <a:rPr lang="en-US" sz="3500" dirty="0">
                <a:solidFill>
                  <a:schemeClr val="bg1"/>
                </a:solidFill>
              </a:rPr>
              <a:t>Pharmaceutical Project Management</a:t>
            </a:r>
          </a:p>
          <a:p>
            <a:pPr marL="0" indent="0">
              <a:buNone/>
            </a:pPr>
            <a:endParaRPr lang="en-US" sz="3500" dirty="0">
              <a:solidFill>
                <a:schemeClr val="bg1"/>
              </a:solidFill>
            </a:endParaRPr>
          </a:p>
          <a:p>
            <a:r>
              <a:rPr lang="en-US" sz="3500" dirty="0">
                <a:solidFill>
                  <a:schemeClr val="bg1"/>
                </a:solidFill>
              </a:rPr>
              <a:t>Manufacturing, Packaging, Labeling and Distribution of Investigational Drug Product and Clinical Trials Materials</a:t>
            </a:r>
          </a:p>
          <a:p>
            <a:r>
              <a:rPr lang="en-US" sz="3500" dirty="0">
                <a:solidFill>
                  <a:schemeClr val="bg1"/>
                </a:solidFill>
              </a:rPr>
              <a:t>Performance Excellence Management–      </a:t>
            </a:r>
            <a:r>
              <a:rPr lang="en-US" sz="3500" dirty="0">
                <a:solidFill>
                  <a:schemeClr val="accent4"/>
                </a:solidFill>
              </a:rPr>
              <a:t>Total Integrated Performance Excellence System (TIPES)</a:t>
            </a:r>
          </a:p>
          <a:p>
            <a:endParaRPr lang="en-US" sz="2400" dirty="0">
              <a:solidFill>
                <a:schemeClr val="bg1"/>
              </a:solidFill>
            </a:endParaRPr>
          </a:p>
        </p:txBody>
      </p:sp>
    </p:spTree>
    <p:extLst>
      <p:ext uri="{BB962C8B-B14F-4D97-AF65-F5344CB8AC3E}">
        <p14:creationId xmlns:p14="http://schemas.microsoft.com/office/powerpoint/2010/main" val="2994292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2881</TotalTime>
  <Words>1270</Words>
  <Application>Microsoft Office PowerPoint</Application>
  <PresentationFormat>Widescreen</PresentationFormat>
  <Paragraphs>233</Paragraphs>
  <Slides>21</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Georgia</vt:lpstr>
      <vt:lpstr>Times New Roman</vt:lpstr>
      <vt:lpstr>Verdana</vt:lpstr>
      <vt:lpstr>Wingdings</vt:lpstr>
      <vt:lpstr>Office Theme</vt:lpstr>
      <vt:lpstr>VA Cooperative Studies Program (CSP) Clinical Research Pharmacy  Coordinating Center (CRPCC)</vt:lpstr>
      <vt:lpstr>CRPCC Overview</vt:lpstr>
      <vt:lpstr>What is a Clinical Trial?</vt:lpstr>
      <vt:lpstr>Mission of the Cooperative Studies Program</vt:lpstr>
      <vt:lpstr>PCC Mission</vt:lpstr>
      <vt:lpstr>PowerPoint Presentation</vt:lpstr>
      <vt:lpstr>VA Cooperative Studies Program</vt:lpstr>
      <vt:lpstr>PowerPoint Presentation</vt:lpstr>
      <vt:lpstr>Clinical Research Pharmacy Coordinating Center— Core Functions</vt:lpstr>
      <vt:lpstr>CRPCC Organization</vt:lpstr>
      <vt:lpstr>FDA registered as a Drug Establishment (drug manufacturing and packaging registration)  DEA registered for controlled substances research and distribution  Registered to two             ISO standards:    9001 (General    Quality Management)   21500 (Conformance to      Project Management)  Lab is accredited by College of American Pathologists and has a CMS CLIA Certificate </vt:lpstr>
      <vt:lpstr>Demographics of the CRPCC</vt:lpstr>
      <vt:lpstr>Center Culture  “Culture Eats  Strategy for Breakfast.”</vt:lpstr>
      <vt:lpstr>Culture of Quality/ Performance Excellence   </vt:lpstr>
      <vt:lpstr>PowerPoint Presentation</vt:lpstr>
      <vt:lpstr>PowerPoint Presentation</vt:lpstr>
      <vt:lpstr>Engagement Across CSP Centers Compared to the US Govt</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 Cooperative Studies Program (CSP) Clinical Research Pharmacy  Coordinating Center (CRPCC)</dc:title>
  <dc:creator>Middleton, Melissa</dc:creator>
  <cp:lastModifiedBy>Johnson, Stanley H.</cp:lastModifiedBy>
  <cp:revision>95</cp:revision>
  <cp:lastPrinted>2018-02-05T21:04:12Z</cp:lastPrinted>
  <dcterms:created xsi:type="dcterms:W3CDTF">2018-01-23T19:34:35Z</dcterms:created>
  <dcterms:modified xsi:type="dcterms:W3CDTF">2021-10-19T22:24:25Z</dcterms:modified>
</cp:coreProperties>
</file>